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86" r:id="rId2"/>
    <p:sldId id="657" r:id="rId3"/>
    <p:sldId id="664" r:id="rId4"/>
    <p:sldId id="531" r:id="rId5"/>
    <p:sldId id="597" r:id="rId6"/>
    <p:sldId id="652" r:id="rId7"/>
    <p:sldId id="583" r:id="rId8"/>
    <p:sldId id="675" r:id="rId9"/>
    <p:sldId id="599" r:id="rId10"/>
    <p:sldId id="666" r:id="rId11"/>
    <p:sldId id="674" r:id="rId12"/>
    <p:sldId id="512" r:id="rId13"/>
    <p:sldId id="490" r:id="rId14"/>
    <p:sldId id="584" r:id="rId15"/>
    <p:sldId id="658" r:id="rId16"/>
    <p:sldId id="601" r:id="rId17"/>
    <p:sldId id="489" r:id="rId18"/>
    <p:sldId id="659" r:id="rId19"/>
    <p:sldId id="655" r:id="rId20"/>
    <p:sldId id="669" r:id="rId21"/>
    <p:sldId id="656" r:id="rId22"/>
    <p:sldId id="654" r:id="rId23"/>
    <p:sldId id="660" r:id="rId24"/>
    <p:sldId id="616" r:id="rId25"/>
    <p:sldId id="667" r:id="rId26"/>
    <p:sldId id="671" r:id="rId27"/>
    <p:sldId id="673" r:id="rId28"/>
    <p:sldId id="672" r:id="rId29"/>
    <p:sldId id="492" r:id="rId30"/>
    <p:sldId id="408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5E98CC4D-DEBB-4084-ADB3-EE8546DA6F3B}">
          <p14:sldIdLst>
            <p14:sldId id="486"/>
            <p14:sldId id="531"/>
            <p14:sldId id="597"/>
            <p14:sldId id="598"/>
            <p14:sldId id="583"/>
            <p14:sldId id="599"/>
            <p14:sldId id="512"/>
            <p14:sldId id="490"/>
            <p14:sldId id="600"/>
            <p14:sldId id="584"/>
            <p14:sldId id="601"/>
            <p14:sldId id="489"/>
            <p14:sldId id="603"/>
            <p14:sldId id="494"/>
            <p14:sldId id="602"/>
            <p14:sldId id="615"/>
            <p14:sldId id="604"/>
            <p14:sldId id="616"/>
            <p14:sldId id="605"/>
            <p14:sldId id="607"/>
            <p14:sldId id="608"/>
            <p14:sldId id="493"/>
            <p14:sldId id="609"/>
            <p14:sldId id="610"/>
            <p14:sldId id="492"/>
            <p14:sldId id="612"/>
            <p14:sldId id="613"/>
            <p14:sldId id="474"/>
            <p14:sldId id="614"/>
            <p14:sldId id="564"/>
            <p14:sldId id="565"/>
            <p14:sldId id="576"/>
            <p14:sldId id="566"/>
            <p14:sldId id="554"/>
            <p14:sldId id="567"/>
            <p14:sldId id="568"/>
            <p14:sldId id="569"/>
            <p14:sldId id="570"/>
            <p14:sldId id="572"/>
            <p14:sldId id="575"/>
            <p14:sldId id="573"/>
            <p14:sldId id="477"/>
            <p14:sldId id="617"/>
            <p14:sldId id="525"/>
            <p14:sldId id="482"/>
            <p14:sldId id="651"/>
            <p14:sldId id="622"/>
            <p14:sldId id="623"/>
            <p14:sldId id="624"/>
            <p14:sldId id="618"/>
            <p14:sldId id="619"/>
            <p14:sldId id="621"/>
            <p14:sldId id="620"/>
            <p14:sldId id="511"/>
            <p14:sldId id="646"/>
            <p14:sldId id="647"/>
            <p14:sldId id="648"/>
            <p14:sldId id="649"/>
            <p14:sldId id="502"/>
            <p14:sldId id="650"/>
            <p14:sldId id="496"/>
            <p14:sldId id="478"/>
            <p14:sldId id="497"/>
            <p14:sldId id="625"/>
            <p14:sldId id="645"/>
            <p14:sldId id="626"/>
            <p14:sldId id="627"/>
            <p14:sldId id="628"/>
            <p14:sldId id="629"/>
            <p14:sldId id="256"/>
            <p14:sldId id="630"/>
            <p14:sldId id="631"/>
            <p14:sldId id="634"/>
            <p14:sldId id="561"/>
            <p14:sldId id="635"/>
            <p14:sldId id="636"/>
            <p14:sldId id="571"/>
            <p14:sldId id="640"/>
            <p14:sldId id="641"/>
            <p14:sldId id="577"/>
            <p14:sldId id="642"/>
            <p14:sldId id="578"/>
            <p14:sldId id="579"/>
            <p14:sldId id="643"/>
            <p14:sldId id="644"/>
            <p14:sldId id="281"/>
            <p14:sldId id="40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56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32" autoAdjust="0"/>
    <p:restoredTop sz="94565"/>
  </p:normalViewPr>
  <p:slideViewPr>
    <p:cSldViewPr snapToGrid="0">
      <p:cViewPr varScale="1">
        <p:scale>
          <a:sx n="66" d="100"/>
          <a:sy n="66" d="100"/>
        </p:scale>
        <p:origin x="-126" y="-984"/>
      </p:cViewPr>
      <p:guideLst>
        <p:guide orient="horz" pos="356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A149-9D76-4A87-8270-599FC2A22E39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CD31F-4059-4CB4-A41F-BDEDEF7F93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19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CD31F-4059-4CB4-A41F-BDEDEF7F93E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856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705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116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15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6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176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163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652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9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02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881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8DD56-0E8B-442C-B2E1-C21EFC4148F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3C10-2A09-4023-ADE4-083403DB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512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88B66482F8CEB332461F128828A088E7E6EE0555B217122881700A10F40BD20AE7A7C66585835F3FE5E30ED98250C0EC229513A3A7CDDD579jF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E2AA3B8701AB47B820C0E5EAE94DDD7238D1B12E63C4EFC2C4E77279967EB33587B2C7EB95290828C7B9983E1C1C38E6BFFFB3434228D2q2bB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5314" y="1828798"/>
            <a:ext cx="9782629" cy="203527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Основания и порядок проведения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проверок достоверности и полноты  сведений о доходах,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представляемых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муниципальными служащими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438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439" y="459528"/>
            <a:ext cx="10515600" cy="4331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Основания проверки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0456" y="1179095"/>
            <a:ext cx="9434287" cy="499786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постоянно действующими руководящими органами политических партий и зарегистрированных в соответствии с законом иных общероссийских общественных объединений и общественных объединений Республики Карелия, не являющихся политическими партиями;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Общественной палатой Российской Федерации и Общественной палатой Республики Карелия;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общероссийскими средствами массовой информации, региональными и муниципальными СМИ.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Информация анонимного характера не является основанием для проверки.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799" y="1353312"/>
            <a:ext cx="9042401" cy="4823651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Представление прокуратуры, иная поступившая руководителю ОМСУ информация является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основанием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для проведения проверки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не основанием для проведения заседания комиссии по соблюдению требований к служебному поведению муниципальных служащих и урегулированию конфликта интересов либо для привлечения муниципального служащего к дисциплинарной ответственности.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2056" y="1295400"/>
            <a:ext cx="9506857" cy="5283530"/>
          </a:xfrm>
        </p:spPr>
        <p:txBody>
          <a:bodyPr>
            <a:normAutofit/>
          </a:bodyPr>
          <a:lstStyle/>
          <a:p>
            <a:pPr indent="306388" algn="just">
              <a:spcBef>
                <a:spcPts val="600"/>
              </a:spcBef>
              <a:buNone/>
              <a:defRPr/>
            </a:pPr>
            <a:endParaRPr lang="ru-RU" sz="3200" b="1" strike="sngStrike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 indent="306388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Подготовка докладной (служебной) записки о проведении проверки, если она инициируется уполномоченным лицом кадровой службы ОМСУ;</a:t>
            </a:r>
          </a:p>
          <a:p>
            <a:pPr indent="306388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Составление приказа (распоряжения) о проведении проверки;</a:t>
            </a:r>
          </a:p>
          <a:p>
            <a:pPr indent="306388"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06388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Проведение проверочных мероприятий;</a:t>
            </a:r>
          </a:p>
          <a:p>
            <a:pPr indent="306388"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06388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Подготовка доклада о результатах проверки.</a:t>
            </a:r>
          </a:p>
          <a:p>
            <a:pPr lvl="0" indent="306388" algn="just">
              <a:spcBef>
                <a:spcPts val="600"/>
              </a:spcBef>
              <a:defRPr/>
            </a:pPr>
            <a:endParaRPr lang="ru-RU" sz="32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2514" y="260351"/>
            <a:ext cx="11329060" cy="901699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Стадии проверки 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19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314" y="1162050"/>
            <a:ext cx="9753600" cy="554750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Проводится по решению работодателя (представителя нанимателя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Решение принимается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отдельно в отношении каждого муниципального служащего и оформляется в письменно форме;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Проверка осуществляется в срок 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более 60 дней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со дня принятия решения о ее проведении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с правом продления до 90 дней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лицом, принявшим решение о ее проведении;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Лицо, в отношении которого проводится проверка, должно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быть: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- уведомлено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о её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проведении;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- ознакомлено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с результатами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проверки.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При выявлении в ходе проверки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признаков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преступления или административного правонарушения, материалы об этом передаются в соответствующие органы.</a:t>
            </a:r>
          </a:p>
          <a:p>
            <a:pPr>
              <a:spcBef>
                <a:spcPts val="600"/>
              </a:spcBef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2514" y="260351"/>
            <a:ext cx="11329060" cy="901699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проверке</a:t>
            </a:r>
          </a:p>
        </p:txBody>
      </p:sp>
    </p:spTree>
    <p:extLst>
      <p:ext uri="{BB962C8B-B14F-4D97-AF65-F5344CB8AC3E}">
        <p14:creationId xmlns="" xmlns:p14="http://schemas.microsoft.com/office/powerpoint/2010/main" val="3591198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0854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Докладная записка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349829" y="1540042"/>
            <a:ext cx="9521372" cy="3200401"/>
          </a:xfrm>
        </p:spPr>
        <p:txBody>
          <a:bodyPr anchor="t">
            <a:normAutofit fontScale="55000" lnSpcReduction="20000"/>
          </a:bodyPr>
          <a:lstStyle/>
          <a:p>
            <a:pPr marL="0" indent="577850" algn="just">
              <a:buNone/>
            </a:pPr>
            <a:endParaRPr lang="ru-RU" sz="3200" dirty="0" smtClean="0">
              <a:latin typeface="Calibri Light"/>
              <a:ea typeface="+mj-ea"/>
              <a:cs typeface="+mj-cs"/>
            </a:endParaRP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>
                <a:latin typeface="Arial" pitchFamily="34" charset="0"/>
                <a:ea typeface="+mj-ea"/>
                <a:cs typeface="Arial" pitchFamily="34" charset="0"/>
              </a:rPr>
              <a:t>Докладная (служебная) </a:t>
            </a:r>
            <a:r>
              <a:rPr lang="ru-RU" sz="5100" dirty="0">
                <a:latin typeface="Arial" pitchFamily="34" charset="0"/>
                <a:ea typeface="+mj-ea"/>
                <a:cs typeface="Arial" pitchFamily="34" charset="0"/>
              </a:rPr>
              <a:t>записка готовится, если в результате анализа справки о </a:t>
            </a:r>
            <a:r>
              <a:rPr lang="ru-RU" sz="5100" dirty="0" smtClean="0">
                <a:latin typeface="Arial" pitchFamily="34" charset="0"/>
                <a:ea typeface="+mj-ea"/>
                <a:cs typeface="Arial" pitchFamily="34" charset="0"/>
              </a:rPr>
              <a:t>доходах уполномоченное </a:t>
            </a:r>
            <a:r>
              <a:rPr lang="ru-RU" sz="5100" dirty="0">
                <a:latin typeface="Arial" pitchFamily="34" charset="0"/>
                <a:ea typeface="+mj-ea"/>
                <a:cs typeface="Arial" pitchFamily="34" charset="0"/>
              </a:rPr>
              <a:t>лицо кадровой службы </a:t>
            </a:r>
            <a:r>
              <a:rPr lang="ru-RU" sz="5100" dirty="0" smtClean="0">
                <a:latin typeface="Arial" pitchFamily="34" charset="0"/>
                <a:ea typeface="+mj-ea"/>
                <a:cs typeface="Arial" pitchFamily="34" charset="0"/>
              </a:rPr>
              <a:t>ОМСУ обнаружило</a:t>
            </a:r>
            <a:r>
              <a:rPr lang="ru-RU" sz="5100" dirty="0">
                <a:latin typeface="Arial" pitchFamily="34" charset="0"/>
                <a:ea typeface="+mj-ea"/>
                <a:cs typeface="Arial" pitchFamily="34" charset="0"/>
              </a:rPr>
              <a:t>, что справка содержит недостоверные или неполные </a:t>
            </a:r>
            <a:r>
              <a:rPr lang="ru-RU" sz="5100" dirty="0" smtClean="0">
                <a:latin typeface="Arial" pitchFamily="34" charset="0"/>
                <a:ea typeface="+mj-ea"/>
                <a:cs typeface="Arial" pitchFamily="34" charset="0"/>
              </a:rPr>
              <a:t>сведения, </a:t>
            </a:r>
            <a:r>
              <a:rPr lang="ru-RU" sz="5100" dirty="0">
                <a:latin typeface="Arial" pitchFamily="34" charset="0"/>
                <a:ea typeface="+mj-ea"/>
                <a:cs typeface="Arial" pitchFamily="34" charset="0"/>
              </a:rPr>
              <a:t>либо служащий нарушил срок ее </a:t>
            </a:r>
            <a:r>
              <a:rPr lang="ru-RU" sz="5100" dirty="0" smtClean="0">
                <a:latin typeface="Arial" pitchFamily="34" charset="0"/>
                <a:ea typeface="+mj-ea"/>
                <a:cs typeface="Arial" pitchFamily="34" charset="0"/>
              </a:rPr>
              <a:t>представления.</a:t>
            </a:r>
            <a:endParaRPr lang="ru-RU" sz="51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indent="577850" algn="just">
              <a:buNone/>
            </a:pPr>
            <a:r>
              <a:rPr lang="ru-RU" sz="2600" dirty="0">
                <a:latin typeface="Calibri Light"/>
                <a:ea typeface="+mj-ea"/>
                <a:cs typeface="+mj-cs"/>
              </a:rPr>
              <a:t/>
            </a:r>
            <a:br>
              <a:rPr lang="ru-RU" sz="2600" dirty="0">
                <a:latin typeface="Calibri Light"/>
                <a:ea typeface="+mj-ea"/>
                <a:cs typeface="+mj-cs"/>
              </a:rPr>
            </a:br>
            <a:endParaRPr lang="ru-RU" sz="2600" dirty="0"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822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87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Докладная (служебная) записка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0114" y="1299411"/>
            <a:ext cx="9448800" cy="4877552"/>
          </a:xfrm>
        </p:spPr>
        <p:txBody>
          <a:bodyPr>
            <a:normAutofit fontScale="77500" lnSpcReduction="20000"/>
          </a:bodyPr>
          <a:lstStyle/>
          <a:p>
            <a:pPr marL="0" indent="577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 докладной (служебной) записке рекомендуется указать:</a:t>
            </a: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Ф.И.О. и должность муниципального служащего, в отношении которого нужно провести проверку;</a:t>
            </a: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и объем сведений, подлежащих проверке;</a:t>
            </a: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информацию о недостоверности или неполноте представленных сведений, либо о нарушении срока ее представления.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 записке целесообразно приложить подтверждающие документы. </a:t>
            </a: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Они необходимы для того, чтобы представитель нанимателя принял обоснованное решение о проведении проверки.</a:t>
            </a:r>
          </a:p>
          <a:p>
            <a:pPr marL="0" indent="577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Докладная (служебная) записка направляется представителю нанимателя либо лицу, уполномоченному им принимать решение о проведении проверки.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71451"/>
            <a:ext cx="10515600" cy="127233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Приказ (распоряжение) о проведении проверки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074057" y="704850"/>
            <a:ext cx="10014858" cy="5981699"/>
          </a:xfrm>
        </p:spPr>
        <p:txBody>
          <a:bodyPr anchor="t">
            <a:noAutofit/>
          </a:bodyPr>
          <a:lstStyle/>
          <a:p>
            <a:pPr marL="92075" indent="485775" algn="just">
              <a:buNone/>
            </a:pPr>
            <a:endParaRPr lang="ru-RU" sz="2700" dirty="0" smtClean="0"/>
          </a:p>
          <a:p>
            <a:pPr marL="92075" indent="485775" algn="just">
              <a:buNone/>
            </a:pPr>
            <a:endParaRPr lang="ru-RU" sz="2700" dirty="0" smtClean="0"/>
          </a:p>
          <a:p>
            <a:pPr marL="92075" indent="4857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>
                <a:latin typeface="Arial" pitchFamily="34" charset="0"/>
                <a:cs typeface="Arial" pitchFamily="34" charset="0"/>
              </a:rPr>
              <a:t>(распоряжение)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 проведении проверки составляется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, если представитель нанимателя или уполномоченное им лицо приняли решение провести проверку, инициированную на основании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докладной (служебной)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записки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кадровой службы ОМСУ </a:t>
            </a:r>
            <a:r>
              <a:rPr lang="ru-RU" dirty="0">
                <a:latin typeface="Arial" pitchFamily="34" charset="0"/>
                <a:cs typeface="Arial" pitchFamily="34" charset="0"/>
              </a:rPr>
              <a:t>либо информации, представленной в письменном виде иными органами и организациями.</a:t>
            </a:r>
          </a:p>
          <a:p>
            <a:pPr marL="92075" indent="4857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Такая информация должна быть достаточной для инициирования проверки, однако критерии достаточности нормативно не определены. </a:t>
            </a:r>
          </a:p>
          <a:p>
            <a:pPr marL="92075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42822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943" y="1312606"/>
            <a:ext cx="10435771" cy="5266324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		</a:t>
            </a:r>
            <a:r>
              <a:rPr lang="ru-RU" sz="59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Достаточность </a:t>
            </a:r>
            <a:r>
              <a:rPr lang="ru-RU" sz="59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информации предполагает наличие совокупности данных, свидетельствующих о несоответствии </a:t>
            </a:r>
            <a:r>
              <a:rPr lang="ru-RU" sz="59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представленных служащим сведений фактическим </a:t>
            </a:r>
            <a:r>
              <a:rPr lang="ru-RU" sz="59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обстоятельствам </a:t>
            </a:r>
            <a:r>
              <a:rPr lang="ru-RU" sz="59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(письмо Минтруд России от 15.08.2014 № 18-2/В-571).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59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		Признаками</a:t>
            </a:r>
            <a:r>
              <a:rPr lang="ru-RU" sz="59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, свидетельствующими о необходимости проведения проверки, могут служить: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9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несовпадение (расхождение) представленной служащим информации, в том числе в бумажном виде и (или) в ходе беседы;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9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сомнение в подлинности представленных сведений;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59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путаность и оговорки, допускаемые служащим при проведении с ним беседы и т.п.</a:t>
            </a:r>
          </a:p>
          <a:p>
            <a:pPr>
              <a:spcBef>
                <a:spcPts val="600"/>
              </a:spcBef>
              <a:defRPr/>
            </a:pPr>
            <a:endParaRPr lang="ru-RU" sz="36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86970" y="230855"/>
            <a:ext cx="10653487" cy="133094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Критерии признания информации достаточной для инициирования процедуры проверки</a:t>
            </a:r>
            <a:br>
              <a:rPr lang="ru-RU" sz="32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64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Подготовка проекта приказа (распоряжения) о проведении проверки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7256" y="1825625"/>
            <a:ext cx="9593943" cy="4351338"/>
          </a:xfrm>
        </p:spPr>
        <p:txBody>
          <a:bodyPr>
            <a:normAutofit lnSpcReduction="10000"/>
          </a:bodyPr>
          <a:lstStyle/>
          <a:p>
            <a:pPr marL="0" indent="5413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Проект приказа (распоряжения) о проведении проверки  готовит сотрудник кадровой службы ОМСУ.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     В проекте приказа (распоряжения) указывается:</a:t>
            </a:r>
          </a:p>
          <a:p>
            <a:pPr marL="742950" indent="-74295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структурное подразделение, которое будет осуществлять проверку;</a:t>
            </a:r>
          </a:p>
          <a:p>
            <a:pPr marL="742950" indent="-74295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Ф.И.О. и должность муниципального служащего, в отношении которого необходимо провести проверку;</a:t>
            </a:r>
          </a:p>
          <a:p>
            <a:pPr marL="742950" indent="-74295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и объем сведений, подлежащих проверке;</a:t>
            </a:r>
          </a:p>
          <a:p>
            <a:pPr marL="742950" indent="-74295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срок проведения проверки.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Права муниципального служащего, в отношении которого принято решение о проведении проверки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3371" y="1825625"/>
            <a:ext cx="9579430" cy="43513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Муниципальный служащий должен быть уведомлен в письменной форме о начале проверки.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В уведомлении служащему разъясняется, какие сведения подлежат проверочным мероприятиям.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Уведомление в течение 2 рабочих дней со дня получения решения о проведении проверки вручается под подпись муниципальному служащему или о его вручении ставится отметка в  журнале учета проверок.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При отсутствии служащего на месте уведомление направляется ему заказным письмом с уведомлением о вручении  или составляется акт , приобщаемый  к материалам проверки.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Антикоррупционная деятельность органов местного самоуправления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5656" y="1840139"/>
            <a:ext cx="10043887" cy="435133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Согласно Федеральному закону от 25.12.2008 № 273-ФЗ «О противодействии коррупции» органы местного самоуправления в Республике Карелия (далее – ОМСУ) в пределах своих полномочий ведут деятельность по профилактике и борьбе с коррупцией.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В целях реализации антикоррупционных полномочий в ОМСУ  необходимо создать подразделения  по профилактике коррупционных и иных правонарушений (далее - кадровая служба ОМСУ) или возложить данные полномочия на лиц, ответственных за профилактику коррупции в ОМСУ.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За совершение коррупционного правонарушения муниципальный служащий может быть привлечен к дисциплинарной ответственности.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Права муниципального служащего, в отношении которого принято решение о проведении проверки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8857" y="1825625"/>
            <a:ext cx="9593944" cy="4351338"/>
          </a:xfrm>
        </p:spPr>
        <p:txBody>
          <a:bodyPr/>
          <a:lstStyle/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Муниципальный служащий в ходе проверки и по ее результатам может давать пояснения в письменной форме;</a:t>
            </a:r>
            <a:endParaRPr lang="ru-RU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Служащий вправе представить дополнительные материалы и дать по ним пояснения в письменной форме;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Права муниципального служащего, в отношении которого принято решение о проведении проверки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8857" y="1825625"/>
            <a:ext cx="9463314" cy="4351338"/>
          </a:xfrm>
        </p:spPr>
        <p:txBody>
          <a:bodyPr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случае обращения муниципального служащего в кадровую службу ОМСУ с ним должна быть проведена беседа.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Беседа проводится в течение 7 рабочих дней со дня обращения служащего, при наличии уважительной причины – в срок согласованный со служащим.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ходе беседы служащий информируется, какие сведения, представленные им, подлежат проверке.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 проведении проверки кадровая служба ОМСУ: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2743" y="1825625"/>
            <a:ext cx="9550400" cy="4351338"/>
          </a:xfrm>
        </p:spPr>
        <p:txBody>
          <a:bodyPr>
            <a:norm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проводит беседу с муниципальным служащим;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изучает представленные муниципальным служащим сведения о доходах, расходах, об имуществе и обязательствах имущественного характера;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получает от служащего пояснения по справкам о доходах, расходах, об имуществе и обязательствах имущественного характера;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 проведении проверки кадровая служба ОМСУ: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825625"/>
            <a:ext cx="9898743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направляет запросы в органы прокуратуры, иные федеральные органы государственной власти и их территориальные органы, органы государственной власти субъектов РФ, ОМСУ, в организации и общественные объединения;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наводит справки у физических лиц, получает от них информацию с их согласия;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проводит анализ сведений, представленных служащим в соответствии с законодательством РФ о противодействии коррупции.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855080-6551-A74D-9010-8CF0CBFD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725" y="365125"/>
            <a:ext cx="10515600" cy="12471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В запросе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отражаются: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423988-6648-EB46-ADED-47B90C9BA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6286" y="1564105"/>
            <a:ext cx="9652000" cy="4625558"/>
          </a:xfrm>
        </p:spPr>
        <p:txBody>
          <a:bodyPr>
            <a:normAutofit lnSpcReduction="10000"/>
          </a:bodyPr>
          <a:lstStyle/>
          <a:p>
            <a:pPr marL="17463" indent="-17463" algn="just">
              <a:spcBef>
                <a:spcPts val="600"/>
              </a:spcBef>
            </a:pPr>
            <a:endParaRPr lang="ru-RU" dirty="0" smtClean="0"/>
          </a:p>
          <a:p>
            <a:pPr marL="17463" indent="-17463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фамилия, имя, отчество руководителя государственного органа </a:t>
            </a:r>
            <a:r>
              <a:rPr lang="ru-RU" dirty="0">
                <a:latin typeface="Arial" pitchFamily="34" charset="0"/>
                <a:cs typeface="Arial" pitchFamily="34" charset="0"/>
              </a:rPr>
              <a:t>или организации, в которые направляется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запрос;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463" indent="-17463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нормативный правовой акт,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основании которого направляется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запрос;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463" indent="-17463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фамилия, имя, отчество, дата и место рождения,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место регистрации, жительства и (или) пребывания, должность и место работы (службы), вид и реквизиты документа, удостоверяющего личность проверяемого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лица и его близких родственников;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7463" indent="-17463" algn="just">
              <a:spcBef>
                <a:spcPts val="6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1346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запросе отражаются: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33714" y="1825625"/>
            <a:ext cx="9681029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и объем сведений, подлежащих проверке;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срок представления запрашиваемых сведений;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фамилия, инициалы и номер телефона муниципального служащего, подготовившего запрос;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идентификационный номер налогоплательщика (в случае направления запроса в налоговые органы Российской Федерации);</a:t>
            </a:r>
            <a:endParaRPr lang="ru-RU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другие необходимые сведения.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Подготовка доклада о результатах проверки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7600" y="1106904"/>
            <a:ext cx="9811657" cy="5751095"/>
          </a:xfrm>
        </p:spPr>
        <p:txBody>
          <a:bodyPr>
            <a:normAutofit fontScale="92500" lnSpcReduction="10000"/>
          </a:bodyPr>
          <a:lstStyle/>
          <a:p>
            <a:pPr marL="0" indent="5413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результатам проверки кадровая служба ОМСУ готовит доклад о результатах проверки.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докладе рекомендуется отразить: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дату его составления;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основание проверки;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Ф.И.О. и должность служащего, в отношении которого проводилась проверка;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дату начала и окончания проверки;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информацию о результатах запросов, в т.ч. о проведении ОРМ;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информацию, содержащуюся в документах, пояснениях, полученных в ходе проверки;</a:t>
            </a:r>
          </a:p>
          <a:p>
            <a:pPr marL="0" indent="541338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обстоятельства, установленные по результатам проверки.</a:t>
            </a:r>
          </a:p>
          <a:p>
            <a:pPr marL="0" indent="541338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541338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056" y="365125"/>
            <a:ext cx="10279743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Подготовка доклада о результатах проверки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3371" y="1825625"/>
            <a:ext cx="9579430" cy="4351338"/>
          </a:xfrm>
        </p:spPr>
        <p:txBody>
          <a:bodyPr>
            <a:normAutofit lnSpcReduction="10000"/>
          </a:bodyPr>
          <a:lstStyle/>
          <a:p>
            <a:pPr marL="0" indent="5413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докладе необходимо указать одно из следующих предложений:</a:t>
            </a:r>
          </a:p>
          <a:p>
            <a:pPr marL="0" indent="5413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об отсутствии оснований для применения к служащему мер юридической ответственности;</a:t>
            </a:r>
          </a:p>
          <a:p>
            <a:pPr marL="0" indent="5413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о применении к служащему мер юридической ответственности;</a:t>
            </a:r>
          </a:p>
          <a:p>
            <a:pPr marL="0" indent="5413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-о представлении материалов проверки в соответствующую комиссию по соблюдению требований к служебному поведению и урегулированию конфликта интересов.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14" y="365125"/>
            <a:ext cx="10120086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Ознакомление с докладом о результатах проверки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0800" y="1825625"/>
            <a:ext cx="9666514" cy="435133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Доклад подписывает руководитель кадровой службы ОМСУ и представляет лицу, принявшему решение о проведении проверки.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Кадровая служба ОМСУ по окончании проверки знакомит муниципального служащего с ее результатами с соблюдением законодательства Российской Федерации о государственной тайне.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57" y="1225296"/>
            <a:ext cx="10421257" cy="5353634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назначить гражданина на должность муниципальной службы;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отказать гражданину в назначении на должность муниципальной службы;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применить к муниципальному служащему меры юридической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ответственности;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представить материалы проверки в соответствующую комиссию по соблюдению требований к служебному поведению муниципальных служащих и урегулированию конфликта интересов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2514" y="260351"/>
            <a:ext cx="11329060" cy="901699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 по итогам проверки</a:t>
            </a:r>
          </a:p>
        </p:txBody>
      </p:sp>
    </p:spTree>
    <p:extLst>
      <p:ext uri="{BB962C8B-B14F-4D97-AF65-F5344CB8AC3E}">
        <p14:creationId xmlns="" xmlns:p14="http://schemas.microsoft.com/office/powerpoint/2010/main" val="152931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Основания привлечения к дисциплинарной ответственности: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7885" y="1825625"/>
            <a:ext cx="9477829" cy="435133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доклад о результатах  антикоррупционной проверки, проведенной  кадровой службой ОМСУ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(далее – доклад о результатах проверки) ;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рекомендации комиссии по соблюдению требований к служебному поведению служащих и урегулированию конфликта интересов (в случае направления доклада по результатам антикоррупционной проверки в комиссию);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доклад подразделения кадровой службы ОМСУ о совершении коррупционного правонарушения (привлечение к ответственности в упрощенном порядке).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1885" y="2636324"/>
            <a:ext cx="11495314" cy="795645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377841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1.  Доклад о результатах  проверки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422400" y="1175657"/>
            <a:ext cx="9579429" cy="5317218"/>
          </a:xfrm>
        </p:spPr>
        <p:txBody>
          <a:bodyPr anchor="t">
            <a:normAutofit/>
          </a:bodyPr>
          <a:lstStyle/>
          <a:p>
            <a:pPr marL="0" indent="542925" algn="just">
              <a:buNone/>
            </a:pPr>
            <a:endParaRPr lang="ru-RU" dirty="0" smtClean="0"/>
          </a:p>
          <a:p>
            <a:pPr marL="0" indent="542925" algn="just">
              <a:buNone/>
            </a:pPr>
            <a:endParaRPr lang="ru-RU" dirty="0" smtClean="0"/>
          </a:p>
          <a:p>
            <a:pPr marL="0" indent="54292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Антикоррупционная проверка – это комплекс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мероприятий выполняемых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кадровой службой ОМСУ в </a:t>
            </a:r>
            <a:r>
              <a:rPr lang="ru-RU" dirty="0">
                <a:latin typeface="Arial" pitchFamily="34" charset="0"/>
                <a:cs typeface="Arial" pitchFamily="34" charset="0"/>
              </a:rPr>
              <a:t>целях проверки информации о нарушении антикоррупционных стандартов лицом,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которого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возложена обязанность 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соблюдать.</a:t>
            </a:r>
          </a:p>
          <a:p>
            <a:pPr marL="0" indent="542925" algn="just">
              <a:buNone/>
            </a:pPr>
            <a:endParaRPr lang="ru-RU" dirty="0" smtClean="0"/>
          </a:p>
          <a:p>
            <a:pPr marL="0" indent="542925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1345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1639176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Нормативные правовые акты, регулирующие проведение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антикоррупционных проверок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117600" y="1297857"/>
            <a:ext cx="10029372" cy="4748981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12700" indent="530225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Федеральный закон от 25.12.2008 № 273-ФЗ «О противодействии коррупции»;</a:t>
            </a:r>
          </a:p>
          <a:p>
            <a:pPr marL="12700" indent="530225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Федеральный закон от 02.03.2007 № 25-ФЗ «О муниципальной службе в  Российской Федерации»;</a:t>
            </a:r>
          </a:p>
          <a:p>
            <a:pPr marL="12700" indent="530225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21.09.2009 № 1065 «О проверке достоверности и полноты сведений, представляемых гражданами, претендующими на замещение должностей федеральной государственной службы, и федеральными государственными служащими, и соблюдения федеральными государственными служащими требований к служебному поведению», принятым во исполнение требований ч. 3 ст. 6, ч. 7 ст. 8 Федерального закона «О противодействии коррупции»;</a:t>
            </a:r>
          </a:p>
          <a:p>
            <a:pPr marL="12700" indent="530225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Карелия от 24.07.2007 № 1107-ЗРК «О муниципальной службе в Республике Карелия»;</a:t>
            </a:r>
          </a:p>
          <a:p>
            <a:pPr marL="12700" indent="530225" algn="just">
              <a:spcBef>
                <a:spcPts val="600"/>
              </a:spcBef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indent="530225" algn="just">
              <a:spcBef>
                <a:spcPts val="600"/>
              </a:spcBef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5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1457538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Нормативные правовые акты, регулирующие проведение антикоррупционных проверок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812800" y="1248229"/>
            <a:ext cx="10450286" cy="5609771"/>
          </a:xfrm>
        </p:spPr>
        <p:txBody>
          <a:bodyPr anchor="t">
            <a:normAutofit fontScale="25000" lnSpcReduction="20000"/>
          </a:bodyPr>
          <a:lstStyle/>
          <a:p>
            <a:pPr marL="12700" indent="530225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 Главы Республики Карелия от 18.12.2012 № 145 «Об утверждении Порядка проведения проверки достоверности и полноты сведений о доходах, об имуществе и обязательствах имущественного характера, представляемых гражданами, претендующими на замещение должностей муниципальной службы, включенных в перечни должностей, установленные муниципальными нормативными правовыми актами, муниципальными служащими, замещающими указанные должности, достоверности и полноты сведений, представляемых гражданами при поступлении на муниципальную службу в соответствии с нормативными правовыми актами Российской Федерации, соблюдения  муниципальными служащими ограничений и запретов, требований о предотвращении или об урегулировании конфликта интересов, исполнения ими обязанностей, установленных Федеральными законом от 25.12.2008 № 273-ФЗ «О противодействии коррупции» и другими федеральными законами.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5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97023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Предмет проверок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half" idx="2"/>
          </p:nvPr>
        </p:nvSpPr>
        <p:spPr>
          <a:xfrm>
            <a:off x="1277257" y="862149"/>
            <a:ext cx="9811657" cy="5786845"/>
          </a:xfrm>
        </p:spPr>
        <p:txBody>
          <a:bodyPr anchor="t">
            <a:normAutofit fontScale="77500" lnSpcReduction="20000"/>
          </a:bodyPr>
          <a:lstStyle/>
          <a:p>
            <a:pPr marL="12700" indent="528638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ru-RU" u="sng" dirty="0" smtClean="0"/>
          </a:p>
          <a:p>
            <a:pPr marL="12700" indent="528638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достоверность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и полнота сведений о доходах, об имуществе и обязательствах имущественного характера</a:t>
            </a:r>
            <a:r>
              <a:rPr lang="ru-RU" dirty="0">
                <a:latin typeface="Arial" pitchFamily="34" charset="0"/>
                <a:cs typeface="Arial" pitchFamily="34" charset="0"/>
              </a:rPr>
              <a:t>, гражданами, претендующими на замещение должностей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муниципальной службы</a:t>
            </a:r>
            <a:r>
              <a:rPr lang="ru-RU" dirty="0">
                <a:latin typeface="Arial" pitchFamily="34" charset="0"/>
                <a:cs typeface="Arial" pitchFamily="34" charset="0"/>
              </a:rPr>
              <a:t>, на отчетную дату,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муниципальными служащими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за отчетный период и за два года, предшествующие отчетному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периоду;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2700" indent="528638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достоверность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полнота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сведений (в части, касающейся профилактики коррупционных правонарушений), представленных гражданами при поступлении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муниципальную службу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соответствии с нормативными правовыми актами Российской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Федерации;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2700" indent="528638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соблюдения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муниципальными служащими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в течение трех лет, предшествующих поступлению информации, явившейся основанием для осуществления проверки, ограничений и запретов, требований о предотвращении или урегулировании конфликта интересов, исполнения ими обязанностей, установленных Федеральным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законом от 25.12.2008 № 273-ФЗ «О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противодействии коррупции» и другими федеральными законами (далее - требования к служебному поведению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69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2685" y="1825625"/>
            <a:ext cx="9492344" cy="435133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Проверка достоверности и полноты представленных муниципальным служащим сведений о доходах, расходах, об имуществе и обязательствах имущественного характера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 является служебной проверкой.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7599" y="292935"/>
            <a:ext cx="10515600" cy="910223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Основания проверки</a:t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half" idx="2"/>
          </p:nvPr>
        </p:nvSpPr>
        <p:spPr>
          <a:xfrm>
            <a:off x="1378857" y="1612232"/>
            <a:ext cx="9797143" cy="4804442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	</a:t>
            </a:r>
            <a:endParaRPr lang="ru-RU" sz="20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Достаточная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информация, представленная в письменном виде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установленном порядке: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правоохранительными органами, иными государственными органами, органами местного самоуправления и их должностными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лицами;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" pitchFamily="34" charset="0"/>
                <a:cs typeface="Arial" pitchFamily="34" charset="0"/>
              </a:rPr>
              <a:t>работниками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кадровых служб ОМСУ,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ответственными за работу по профилактике коррупционных и иных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правонарушений;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692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14981</TotalTime>
  <Words>1386</Words>
  <Application>Microsoft Office PowerPoint</Application>
  <PresentationFormat>Произвольный</PresentationFormat>
  <Paragraphs>150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Основания и порядок проведения проверок достоверности и полноты  сведений о доходах, представляемых муниципальными служащими</vt:lpstr>
      <vt:lpstr>Антикоррупционная деятельность органов местного самоуправления</vt:lpstr>
      <vt:lpstr>Основания привлечения к дисциплинарной ответственности:</vt:lpstr>
      <vt:lpstr>1.  Доклад о результатах  проверки </vt:lpstr>
      <vt:lpstr>Нормативные правовые акты, регулирующие проведение антикоррупционных проверок</vt:lpstr>
      <vt:lpstr>Нормативные правовые акты, регулирующие проведение антикоррупционных проверок</vt:lpstr>
      <vt:lpstr>Предмет проверок</vt:lpstr>
      <vt:lpstr>Слайд 8</vt:lpstr>
      <vt:lpstr>Основания проверки </vt:lpstr>
      <vt:lpstr>Основания проверки </vt:lpstr>
      <vt:lpstr>Слайд 11</vt:lpstr>
      <vt:lpstr>Стадии проверки </vt:lpstr>
      <vt:lpstr>Требования к проверке</vt:lpstr>
      <vt:lpstr>Докладная записка</vt:lpstr>
      <vt:lpstr>Докладная (служебная) записка</vt:lpstr>
      <vt:lpstr>Приказ (распоряжение) о проведении проверки</vt:lpstr>
      <vt:lpstr>Критерии признания информации достаточной для инициирования процедуры проверки </vt:lpstr>
      <vt:lpstr>Подготовка проекта приказа (распоряжения) о проведении проверки</vt:lpstr>
      <vt:lpstr>Права муниципального служащего, в отношении которого принято решение о проведении проверки</vt:lpstr>
      <vt:lpstr>Права муниципального служащего, в отношении которого принято решение о проведении проверки</vt:lpstr>
      <vt:lpstr>Права муниципального служащего, в отношении которого принято решение о проведении проверки</vt:lpstr>
      <vt:lpstr>При проведении проверки кадровая служба ОМСУ:</vt:lpstr>
      <vt:lpstr>При проведении проверки кадровая служба ОМСУ:</vt:lpstr>
      <vt:lpstr>В запросе отражаются: </vt:lpstr>
      <vt:lpstr>В запросе отражаются: </vt:lpstr>
      <vt:lpstr>Подготовка доклада о результатах проверки</vt:lpstr>
      <vt:lpstr>Подготовка доклада о результатах проверки</vt:lpstr>
      <vt:lpstr>Ознакомление с докладом о результатах проверки</vt:lpstr>
      <vt:lpstr>Решение по итогам проверки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закупках 2018 года</dc:title>
  <dc:creator>WorkBook</dc:creator>
  <cp:lastModifiedBy>rautio</cp:lastModifiedBy>
  <cp:revision>467</cp:revision>
  <dcterms:created xsi:type="dcterms:W3CDTF">2018-05-02T11:28:19Z</dcterms:created>
  <dcterms:modified xsi:type="dcterms:W3CDTF">2023-04-18T12:52:39Z</dcterms:modified>
</cp:coreProperties>
</file>