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6" r:id="rId5"/>
    <p:sldId id="467" r:id="rId6"/>
    <p:sldId id="271" r:id="rId7"/>
    <p:sldId id="470" r:id="rId8"/>
    <p:sldId id="475" r:id="rId9"/>
    <p:sldId id="468" r:id="rId10"/>
    <p:sldId id="469" r:id="rId11"/>
    <p:sldId id="474" r:id="rId12"/>
    <p:sldId id="278" r:id="rId13"/>
    <p:sldId id="283" r:id="rId14"/>
    <p:sldId id="284" r:id="rId15"/>
    <p:sldId id="277" r:id="rId16"/>
    <p:sldId id="259" r:id="rId17"/>
    <p:sldId id="260" r:id="rId18"/>
    <p:sldId id="261" r:id="rId19"/>
    <p:sldId id="262" r:id="rId20"/>
    <p:sldId id="264" r:id="rId21"/>
    <p:sldId id="265" r:id="rId2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56"/>
            <p14:sldId id="467"/>
            <p14:sldId id="271"/>
            <p14:sldId id="470"/>
            <p14:sldId id="475"/>
            <p14:sldId id="468"/>
            <p14:sldId id="469"/>
            <p14:sldId id="474"/>
            <p14:sldId id="278"/>
          </p14:sldIdLst>
        </p14:section>
        <p14:section name="Конструктор, трансформация, добавление заметок, совместная работа, помощник" id="{B9B51309-D148-4332-87C2-07BE32FBCA3B}">
          <p14:sldIdLst>
            <p14:sldId id="283"/>
            <p14:sldId id="284"/>
            <p14:sldId id="277"/>
            <p14:sldId id="259"/>
            <p14:sldId id="260"/>
            <p14:sldId id="261"/>
            <p14:sldId id="262"/>
            <p14:sldId id="264"/>
            <p14:sldId id="265"/>
          </p14:sldIdLst>
        </p14:section>
        <p14:section name="Подробнее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D24726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241" autoAdjust="0"/>
  </p:normalViewPr>
  <p:slideViewPr>
    <p:cSldViewPr snapToGrid="0">
      <p:cViewPr varScale="1">
        <p:scale>
          <a:sx n="153" d="100"/>
          <a:sy n="153" d="100"/>
        </p:scale>
        <p:origin x="156" y="7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8014AD-F481-4E14-9BD9-D47CBAE72461}" type="datetime1">
              <a:rPr lang="ru-RU" smtClean="0"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55C72D-B947-43B7-ACB2-A2F85E78585E}" type="datetime1">
              <a:rPr lang="ru-RU" noProof="0" smtClean="0"/>
              <a:t>09.09.2021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6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0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24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15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3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EA9688-C9C9-4214-807D-21324925409C}" type="datetime1">
              <a:rPr lang="ru-RU" noProof="0" smtClean="0"/>
              <a:t>09.09.2021</a:t>
            </a:fld>
            <a:endParaRPr lang="ru-RU" noProof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8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0" name="Прямоуголь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149F-95FB-4DC4-BA47-4B30804EDADF}" type="datetime1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76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ru-RU" noProof="0"/>
              <a:t>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2EB7719-815B-4B5E-83ED-26C3E4DC4C4F}" type="datetime1">
              <a:rPr lang="ru-RU" noProof="0" smtClean="0"/>
              <a:t>09.09.2021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8" name="Прямая соединительная лини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C6A787A-31CD-4AA4-8745-5A5E0F4A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808" y="2505600"/>
            <a:ext cx="7218792" cy="164253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мер по противодействию коррупции при осуществлении закупок товаров, работ и услуг для обеспечения государственных и муниципальных нужд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4797" y="739432"/>
            <a:ext cx="1137409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«профиля» служащего (работника)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796" y="1255974"/>
            <a:ext cx="3237103" cy="329320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его близких родственниках (ФИО, ИНН, степень родства, место работы);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его доле в уставных капиталах обществ, принадлежащих ему  ценных бумагах;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его предыдущих местах работы, занятости;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перечень организаций, по которым у служащего (работника) выявлена личная заинтересованность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7560" y="2070843"/>
            <a:ext cx="153549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18716" y="1255975"/>
            <a:ext cx="4918552" cy="39703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анкета, заполняемая при поступлении на работу; ее ежегодная актуализация;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книжка;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ежегодная декларация по конфликту интересов;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ежегодная справка (декларация) о доходах, расходах, об имуществе и обязательствах имущественного характера (если заполняется);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о возникновении личной заинтересованности, которая приводит или может привести к конфликту интересов (декларация о конфликте интересов – для работников организаций), уведомления об иной оплачиваемой работе, ходатайства (заявления) о разрешении участия на безвозмездной основе в управлении некоммерческой организацией, уведомления об участии на безвозмездной основе в управлении некоммерческой организацией и иные уведомления (заявления, ходатайства), подача которых предусмотрена антикоррупционным законодательством;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письма;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проверок;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контрактов;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личного приема, звонков на «горячие линии», обращений на специальные электронные почтовые ящики, разделы официального сайта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35882" y="6365323"/>
            <a:ext cx="2743200" cy="365125"/>
          </a:xfrm>
        </p:spPr>
        <p:txBody>
          <a:bodyPr/>
          <a:lstStyle/>
          <a:p>
            <a:fld id="{3A9A8F32-D69E-41FC-BB6F-D9E4BDE27AC5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956928" y="2190322"/>
            <a:ext cx="415290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5A5D27-98FB-4EE3-871F-2B57EBEB40AB}"/>
              </a:ext>
            </a:extLst>
          </p:cNvPr>
          <p:cNvSpPr txBox="1"/>
          <p:nvPr/>
        </p:nvSpPr>
        <p:spPr>
          <a:xfrm>
            <a:off x="632564" y="5465813"/>
            <a:ext cx="1120470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полученных «профилей»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служащих (работников) заказчика, причастных к конкретной закупке, и «профиля» участника этой конкретной закупки, с которым предполагается заключение контракта по совпадению фамилий и (или) ИНН служащих (работников) или их родственников</a:t>
            </a:r>
          </a:p>
        </p:txBody>
      </p:sp>
      <p:sp>
        <p:nvSpPr>
          <p:cNvPr id="11" name="Стрелка: влево-вправо-вверх 10">
            <a:extLst>
              <a:ext uri="{FF2B5EF4-FFF2-40B4-BE49-F238E27FC236}">
                <a16:creationId xmlns:a16="http://schemas.microsoft.com/office/drawing/2014/main" id="{BA834275-CC2F-417F-B68F-1C48016BB431}"/>
              </a:ext>
            </a:extLst>
          </p:cNvPr>
          <p:cNvSpPr/>
          <p:nvPr/>
        </p:nvSpPr>
        <p:spPr>
          <a:xfrm rot="10800000">
            <a:off x="4784942" y="5041627"/>
            <a:ext cx="1449974" cy="36933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5">
            <a:extLst>
              <a:ext uri="{FF2B5EF4-FFF2-40B4-BE49-F238E27FC236}">
                <a16:creationId xmlns:a16="http://schemas.microsoft.com/office/drawing/2014/main" id="{B1582F0A-DED8-49CB-88C8-CFEE158CFB15}"/>
              </a:ext>
            </a:extLst>
          </p:cNvPr>
          <p:cNvSpPr/>
          <p:nvPr/>
        </p:nvSpPr>
        <p:spPr>
          <a:xfrm>
            <a:off x="6405443" y="2187349"/>
            <a:ext cx="415290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EE2B0E8-F63B-4B24-AF51-51A17897CB9D}"/>
              </a:ext>
            </a:extLst>
          </p:cNvPr>
          <p:cNvSpPr/>
          <p:nvPr/>
        </p:nvSpPr>
        <p:spPr>
          <a:xfrm>
            <a:off x="534796" y="194643"/>
            <a:ext cx="11374092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мероприятия по выявлению личной заинтересованности</a:t>
            </a:r>
          </a:p>
        </p:txBody>
      </p:sp>
    </p:spTree>
    <p:extLst>
      <p:ext uri="{BB962C8B-B14F-4D97-AF65-F5344CB8AC3E}">
        <p14:creationId xmlns:p14="http://schemas.microsoft.com/office/powerpoint/2010/main" val="343412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8920" y="626301"/>
            <a:ext cx="1153251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«профиля» участника закупок товаров, работ, услуг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839" y="2811188"/>
            <a:ext cx="3220853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заказчика по осуществлению закупок проверяет соответствие участников закупок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требованиям, указанным в пункте 9 части 1 статьи 31 Федерального закона № 44-ФЗ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8264" y="2688077"/>
            <a:ext cx="3400494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закупок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электронной площадке в составе вторых частей заявок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предоставить информацию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своих руководителях и учредителях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указанием ИНН), а также о лицах, подающих заявку на участие в торгах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636697" y="1340285"/>
            <a:ext cx="3121916" cy="444029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указанных сведений осуществляется с использованием: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площадки;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бесплатного интернет-сервиса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Rusprofile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16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(https://www.rusprofile.ru/);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информационной системы в сфере закупок (http://zakupki.gov.ru/);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интернет-сервиса ФНС России (https://egrul.nalog.ru/);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интернет-сервиса ФНС России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/) «Прозрачный бизнес»  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4CFE5A24-0560-4945-91EC-357A501FFAE5}"/>
              </a:ext>
            </a:extLst>
          </p:cNvPr>
          <p:cNvSpPr/>
          <p:nvPr/>
        </p:nvSpPr>
        <p:spPr>
          <a:xfrm>
            <a:off x="7790037" y="3380743"/>
            <a:ext cx="67235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2B99AAD-2D00-415B-9A71-01585797C7A6}"/>
              </a:ext>
            </a:extLst>
          </p:cNvPr>
          <p:cNvSpPr/>
          <p:nvPr/>
        </p:nvSpPr>
        <p:spPr>
          <a:xfrm>
            <a:off x="308920" y="-11493"/>
            <a:ext cx="11532518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мероприятия по выявлению личной заинтересованности</a:t>
            </a:r>
          </a:p>
        </p:txBody>
      </p:sp>
    </p:spTree>
    <p:extLst>
      <p:ext uri="{BB962C8B-B14F-4D97-AF65-F5344CB8AC3E}">
        <p14:creationId xmlns:p14="http://schemas.microsoft.com/office/powerpoint/2010/main" val="276111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93975" y="2680570"/>
            <a:ext cx="3415793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конфликта интересо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должностных лиц заказчика и участника закупки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(пункт 9 части 1 статьи 31 Закона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44-ФЗ)</a:t>
            </a: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4559356" y="2866277"/>
            <a:ext cx="518983" cy="91491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98966" y="1411682"/>
            <a:ext cx="575327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осуществлению закупок обязана отстранить участника закупки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участия в определении поставщика,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заказчик - отказаться от подписания контракта с победителем конкурса (победителем запроса котировок) с момента выявления между участником закупки и заказчиком конфликта интересов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8965" y="3648621"/>
            <a:ext cx="5799058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Контракт, заключенный между победителем торгов и заказчиком, при наличии между ними признаков конфликта интересов, перечисленных в пункте 9 части 1 статьи 31 Закона          № 44-ФЗ,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расторжению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(пункт 1 части 15 статьи 95 Закона № 44-ФЗ)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98965" y="3314981"/>
            <a:ext cx="5799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3976" y="269311"/>
            <a:ext cx="1095826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последствия выявления личной заинтересованности</a:t>
            </a:r>
          </a:p>
        </p:txBody>
      </p:sp>
    </p:spTree>
    <p:extLst>
      <p:ext uri="{BB962C8B-B14F-4D97-AF65-F5344CB8AC3E}">
        <p14:creationId xmlns:p14="http://schemas.microsoft.com/office/powerpoint/2010/main" val="90320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52816" y="1440960"/>
            <a:ext cx="3087139" cy="1330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являющаяся участником закупки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57343" y="1429716"/>
            <a:ext cx="3549538" cy="13300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(аукционная, котировочная) комиссия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697250" y="1444687"/>
            <a:ext cx="2901143" cy="133003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на участие в закупке</a:t>
            </a:r>
          </a:p>
        </p:txBody>
      </p:sp>
      <p:sp>
        <p:nvSpPr>
          <p:cNvPr id="34" name="Двойная стрелка влево/вправо 33"/>
          <p:cNvSpPr/>
          <p:nvPr/>
        </p:nvSpPr>
        <p:spPr>
          <a:xfrm rot="1978584">
            <a:off x="2058359" y="3170221"/>
            <a:ext cx="3792173" cy="2024414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в организации, подавшей заявку на участие в закупке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D34AF0-431F-44EF-B32C-83F3D2FBD6F4}"/>
              </a:ext>
            </a:extLst>
          </p:cNvPr>
          <p:cNvSpPr txBox="1"/>
          <p:nvPr/>
        </p:nvSpPr>
        <p:spPr>
          <a:xfrm>
            <a:off x="506456" y="198374"/>
            <a:ext cx="11300425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ситуации, содержащие признаки наличия личной заинтересованности, которая приводит или может привести к конфликту интересов при осуществлении закупок товаров, работ и услуг для обеспечения государственных и муниципальных нужд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8ED462F-EA1D-4E5C-9CAD-FED1359F1ABE}"/>
              </a:ext>
            </a:extLst>
          </p:cNvPr>
          <p:cNvSpPr/>
          <p:nvPr/>
        </p:nvSpPr>
        <p:spPr>
          <a:xfrm>
            <a:off x="6096000" y="4872624"/>
            <a:ext cx="3774447" cy="15782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Близкий родственник</a:t>
            </a:r>
          </a:p>
          <a:p>
            <a:pPr lvl="0"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должностного лица заказчика, от которого </a:t>
            </a:r>
          </a:p>
          <a:p>
            <a:pPr lvl="0"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определение поставщика </a:t>
            </a:r>
          </a:p>
          <a:p>
            <a:pPr lvl="0"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(подрядчика, исполнителя)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E44F4F40-0B9B-4A9E-9F42-39C8C2E531A9}"/>
              </a:ext>
            </a:extLst>
          </p:cNvPr>
          <p:cNvCxnSpPr>
            <a:cxnSpLocks/>
          </p:cNvCxnSpPr>
          <p:nvPr/>
        </p:nvCxnSpPr>
        <p:spPr>
          <a:xfrm flipH="1">
            <a:off x="9926878" y="3613759"/>
            <a:ext cx="469727" cy="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83AB883-CA24-4447-A6DD-8B3548B96F84}"/>
              </a:ext>
            </a:extLst>
          </p:cNvPr>
          <p:cNvCxnSpPr>
            <a:cxnSpLocks/>
          </p:cNvCxnSpPr>
          <p:nvPr/>
        </p:nvCxnSpPr>
        <p:spPr>
          <a:xfrm>
            <a:off x="10396605" y="2770997"/>
            <a:ext cx="0" cy="2867802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DFECD1B-678A-4C5C-A574-16CDFD63484B}"/>
              </a:ext>
            </a:extLst>
          </p:cNvPr>
          <p:cNvSpPr/>
          <p:nvPr/>
        </p:nvSpPr>
        <p:spPr>
          <a:xfrm>
            <a:off x="6095999" y="3161994"/>
            <a:ext cx="3686828" cy="11072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Близкий родственник члена комиссии</a:t>
            </a: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AA8C42EE-91A3-482D-BA88-D8DC4C89A1BE}"/>
              </a:ext>
            </a:extLst>
          </p:cNvPr>
          <p:cNvCxnSpPr>
            <a:cxnSpLocks/>
          </p:cNvCxnSpPr>
          <p:nvPr/>
        </p:nvCxnSpPr>
        <p:spPr>
          <a:xfrm flipH="1">
            <a:off x="9989508" y="5638799"/>
            <a:ext cx="407097" cy="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0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4372" y="1721621"/>
            <a:ext cx="2792597" cy="1330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являющаяся участником закупки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57343" y="1721621"/>
            <a:ext cx="3549538" cy="13300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(аукционная, котировочная, приемочная) комиссия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536511" y="1791380"/>
            <a:ext cx="2850530" cy="126027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на участие в закупке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E0B2A5E-A78B-4805-8092-00B037124FB0}"/>
              </a:ext>
            </a:extLst>
          </p:cNvPr>
          <p:cNvSpPr/>
          <p:nvPr/>
        </p:nvSpPr>
        <p:spPr>
          <a:xfrm>
            <a:off x="3219189" y="3382027"/>
            <a:ext cx="5038154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конкурсной (аукционной, котировочной, приемочной) комиссии либо должностное лицо заказчика, от которого зависит определение поставщика (подрядчика, исполнителя),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долю участия в уставном капитале, либо указанные лица являются соучредителями организации, являющейся участником закупки</a:t>
            </a:r>
            <a:endParaRPr lang="ru-RU" b="1" dirty="0"/>
          </a:p>
        </p:txBody>
      </p:sp>
      <p:sp>
        <p:nvSpPr>
          <p:cNvPr id="17" name="Стрелка: изогнутая 16">
            <a:extLst>
              <a:ext uri="{FF2B5EF4-FFF2-40B4-BE49-F238E27FC236}">
                <a16:creationId xmlns:a16="http://schemas.microsoft.com/office/drawing/2014/main" id="{3C10EAD8-FC94-437E-9738-EA7E48ED0696}"/>
              </a:ext>
            </a:extLst>
          </p:cNvPr>
          <p:cNvSpPr/>
          <p:nvPr/>
        </p:nvSpPr>
        <p:spPr>
          <a:xfrm rot="10800000">
            <a:off x="8897404" y="3654845"/>
            <a:ext cx="813816" cy="868680"/>
          </a:xfrm>
          <a:prstGeom prst="ben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изогнутая 17">
            <a:extLst>
              <a:ext uri="{FF2B5EF4-FFF2-40B4-BE49-F238E27FC236}">
                <a16:creationId xmlns:a16="http://schemas.microsoft.com/office/drawing/2014/main" id="{294F2A4A-1734-40FE-850B-EED9BA679E37}"/>
              </a:ext>
            </a:extLst>
          </p:cNvPr>
          <p:cNvSpPr/>
          <p:nvPr/>
        </p:nvSpPr>
        <p:spPr>
          <a:xfrm rot="16200000">
            <a:off x="2270029" y="3657601"/>
            <a:ext cx="813816" cy="868680"/>
          </a:xfrm>
          <a:prstGeom prst="ben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BE39E3-5060-4964-9AEC-F502328DB562}"/>
              </a:ext>
            </a:extLst>
          </p:cNvPr>
          <p:cNvSpPr txBox="1"/>
          <p:nvPr/>
        </p:nvSpPr>
        <p:spPr>
          <a:xfrm>
            <a:off x="321388" y="164494"/>
            <a:ext cx="1148549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ситуации, содержащие признаки наличия личной заинтересованности, которая приводит или может привести к конфликту интересов при осуществлении закупок товаров, работ и услуг для обеспечения государственных и муниципальных нужд</a:t>
            </a:r>
          </a:p>
        </p:txBody>
      </p:sp>
    </p:spTree>
    <p:extLst>
      <p:ext uri="{BB962C8B-B14F-4D97-AF65-F5344CB8AC3E}">
        <p14:creationId xmlns:p14="http://schemas.microsoft.com/office/powerpoint/2010/main" val="410363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2567" y="298166"/>
            <a:ext cx="1102058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ситуации, содержащие признаки наличия личной заинтересованности, которая приводит или может привести к конфликту интересов при осуществлении закупок товаров, работ и услуг для обеспечения государственных и муниципальных нужд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2567" y="1605719"/>
            <a:ext cx="3338185" cy="12283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являющаяся участником закупки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03612" y="1560982"/>
            <a:ext cx="3549538" cy="13300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(аукционная, котировочная) комиссия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504020" y="1605719"/>
            <a:ext cx="3183959" cy="133003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на участие в закупке</a:t>
            </a:r>
          </a:p>
        </p:txBody>
      </p:sp>
      <p:sp>
        <p:nvSpPr>
          <p:cNvPr id="9" name="Стрелка: изогнутая 8">
            <a:extLst>
              <a:ext uri="{FF2B5EF4-FFF2-40B4-BE49-F238E27FC236}">
                <a16:creationId xmlns:a16="http://schemas.microsoft.com/office/drawing/2014/main" id="{D5BA5F96-77CC-4F9F-9B14-A757C572FA0E}"/>
              </a:ext>
            </a:extLst>
          </p:cNvPr>
          <p:cNvSpPr/>
          <p:nvPr/>
        </p:nvSpPr>
        <p:spPr>
          <a:xfrm rot="16200000">
            <a:off x="2016878" y="3871568"/>
            <a:ext cx="813816" cy="868680"/>
          </a:xfrm>
          <a:prstGeom prst="ben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: изогнутая 15">
            <a:extLst>
              <a:ext uri="{FF2B5EF4-FFF2-40B4-BE49-F238E27FC236}">
                <a16:creationId xmlns:a16="http://schemas.microsoft.com/office/drawing/2014/main" id="{811BD568-38C2-4294-89AC-2CA9B5F2D316}"/>
              </a:ext>
            </a:extLst>
          </p:cNvPr>
          <p:cNvSpPr/>
          <p:nvPr/>
        </p:nvSpPr>
        <p:spPr>
          <a:xfrm rot="10800000">
            <a:off x="9471473" y="3844135"/>
            <a:ext cx="813816" cy="868680"/>
          </a:xfrm>
          <a:prstGeom prst="ben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F88D9B6-CFA2-475B-BBA4-582E0E143DEF}"/>
              </a:ext>
            </a:extLst>
          </p:cNvPr>
          <p:cNvSpPr/>
          <p:nvPr/>
        </p:nvSpPr>
        <p:spPr>
          <a:xfrm>
            <a:off x="3181610" y="3429000"/>
            <a:ext cx="5761974" cy="23705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Должностное лицо, занимающее должность руководителя, заместителя руководителя заказчика, либо должностное лицо заказчика, непосредственно участвующее в осуществлении конкретной закупки, либо член конкурсной (аукционной, котировочной) комиссии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 выполняли трудовые функции в организации, подавшей заявку на участие в  закупке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4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20037" y="1258193"/>
            <a:ext cx="2957741" cy="11098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являющаяся участником закупки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33770" y="1245942"/>
            <a:ext cx="4138193" cy="11098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(аукционная, котировочная) комиссия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296427" y="1313814"/>
            <a:ext cx="2769517" cy="109724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на участие в закупке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1692576" y="2493288"/>
            <a:ext cx="505741" cy="67411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>
          <a:xfrm flipV="1">
            <a:off x="4546537" y="3013267"/>
            <a:ext cx="2481456" cy="6741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cxnSpLocks/>
          </p:cNvCxnSpPr>
          <p:nvPr/>
        </p:nvCxnSpPr>
        <p:spPr>
          <a:xfrm flipV="1">
            <a:off x="4597052" y="3897496"/>
            <a:ext cx="2468892" cy="2360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</p:cNvCxnSpPr>
          <p:nvPr/>
        </p:nvCxnSpPr>
        <p:spPr>
          <a:xfrm>
            <a:off x="4546537" y="4621356"/>
            <a:ext cx="2392882" cy="2324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546537" y="5067922"/>
            <a:ext cx="2459888" cy="6903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C621AED-8FE6-4627-87D1-9A5EBEF7E80F}"/>
              </a:ext>
            </a:extLst>
          </p:cNvPr>
          <p:cNvSpPr txBox="1"/>
          <p:nvPr/>
        </p:nvSpPr>
        <p:spPr>
          <a:xfrm>
            <a:off x="620037" y="184681"/>
            <a:ext cx="10949621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ситуации, содержащие признаки наличия личной заинтересованности, которая приводит или может привести к конфликту интересов при осуществлении закупок товаров, работ и услуг для обеспечения государственных и муниципальных нужд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14E22F9-4495-40E0-8A71-3431008B9C26}"/>
              </a:ext>
            </a:extLst>
          </p:cNvPr>
          <p:cNvSpPr/>
          <p:nvPr/>
        </p:nvSpPr>
        <p:spPr>
          <a:xfrm>
            <a:off x="622341" y="3263868"/>
            <a:ext cx="2792597" cy="207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работающее в организации или в органе управления юридического лица, подавшего заявку 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закупке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B4FCDC0-07CA-4130-B4E1-95954FE9D6BA}"/>
              </a:ext>
            </a:extLst>
          </p:cNvPr>
          <p:cNvSpPr/>
          <p:nvPr/>
        </p:nvSpPr>
        <p:spPr>
          <a:xfrm>
            <a:off x="7433770" y="2654469"/>
            <a:ext cx="4135889" cy="7392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являлось руководителем, заместителем руководителя заказчика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048D3FB-979E-47E9-8A75-74B58FC1698D}"/>
              </a:ext>
            </a:extLst>
          </p:cNvPr>
          <p:cNvSpPr/>
          <p:nvPr/>
        </p:nvSpPr>
        <p:spPr>
          <a:xfrm>
            <a:off x="7440033" y="3623182"/>
            <a:ext cx="4135889" cy="7392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входило в состав конкурсной (аукционной, котировочной, приемочной) комиссии заказчика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963A822-40F7-41DD-BC14-AA3FAE3EA6D0}"/>
              </a:ext>
            </a:extLst>
          </p:cNvPr>
          <p:cNvSpPr/>
          <p:nvPr/>
        </p:nvSpPr>
        <p:spPr>
          <a:xfrm>
            <a:off x="7433770" y="4626009"/>
            <a:ext cx="4135888" cy="690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задействовано в проведении закупок, для участия в которых организация ранее подавала заявку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DF1F616-9312-4F38-8170-A7E2B55B215C}"/>
              </a:ext>
            </a:extLst>
          </p:cNvPr>
          <p:cNvSpPr/>
          <p:nvPr/>
        </p:nvSpPr>
        <p:spPr>
          <a:xfrm>
            <a:off x="7501831" y="5537474"/>
            <a:ext cx="4067827" cy="7813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осуществляло в отношении данного органа контрольные или надзорные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136955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28438" y="1612198"/>
            <a:ext cx="2917768" cy="1313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являющаяся участником закупки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984397" y="1673328"/>
            <a:ext cx="3618902" cy="103185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на участие в закупке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965663" y="1579837"/>
            <a:ext cx="3533230" cy="1248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(аукционная, котировочная, приемочная) комиссия</a:t>
            </a:r>
          </a:p>
        </p:txBody>
      </p:sp>
      <p:cxnSp>
        <p:nvCxnSpPr>
          <p:cNvPr id="21" name="Прямая соединительная линия 20"/>
          <p:cNvCxnSpPr>
            <a:cxnSpLocks/>
          </p:cNvCxnSpPr>
          <p:nvPr/>
        </p:nvCxnSpPr>
        <p:spPr>
          <a:xfrm>
            <a:off x="9856584" y="2827925"/>
            <a:ext cx="0" cy="2532361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133516" y="3187894"/>
            <a:ext cx="2973094" cy="6416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 заказчика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133912" y="4078915"/>
            <a:ext cx="2973094" cy="5932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родственники сотрудника заказчика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133911" y="4997883"/>
            <a:ext cx="2993049" cy="72480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конкурсной (аукционной, котировочной, приемочной) комиссии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9119935" y="3450247"/>
            <a:ext cx="712077" cy="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9119934" y="4375559"/>
            <a:ext cx="712077" cy="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9139164" y="5352386"/>
            <a:ext cx="712077" cy="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cxnSpLocks/>
          </p:cNvCxnSpPr>
          <p:nvPr/>
        </p:nvCxnSpPr>
        <p:spPr>
          <a:xfrm flipH="1">
            <a:off x="1889683" y="4530173"/>
            <a:ext cx="552914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cxnSpLocks/>
          </p:cNvCxnSpPr>
          <p:nvPr/>
        </p:nvCxnSpPr>
        <p:spPr>
          <a:xfrm flipV="1">
            <a:off x="1875410" y="3061554"/>
            <a:ext cx="0" cy="1468619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5535AEA-DBFB-4495-9FB4-D782778D3B6C}"/>
              </a:ext>
            </a:extLst>
          </p:cNvPr>
          <p:cNvSpPr/>
          <p:nvPr/>
        </p:nvSpPr>
        <p:spPr>
          <a:xfrm>
            <a:off x="2511490" y="3429000"/>
            <a:ext cx="3138120" cy="21012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владеют ценными бумагами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E29276-D47A-4FC7-B5E1-4B606C85822B}"/>
              </a:ext>
            </a:extLst>
          </p:cNvPr>
          <p:cNvSpPr txBox="1"/>
          <p:nvPr/>
        </p:nvSpPr>
        <p:spPr>
          <a:xfrm>
            <a:off x="628438" y="204009"/>
            <a:ext cx="1087045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ситуации, содержащие признаки наличия личной заинтересованности, которая приводит или может привести к конфликту интересов при осуществлении закупок товаров, работ и услуг для обеспечения государственных и муниципальных нужд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298AB3CE-EA14-4CB7-A2FD-67F76B119C7D}"/>
              </a:ext>
            </a:extLst>
          </p:cNvPr>
          <p:cNvCxnSpPr>
            <a:cxnSpLocks/>
          </p:cNvCxnSpPr>
          <p:nvPr/>
        </p:nvCxnSpPr>
        <p:spPr>
          <a:xfrm flipH="1">
            <a:off x="5649610" y="3630387"/>
            <a:ext cx="483906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2162387A-BD8F-41D2-A526-B5D2F86703F8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5649610" y="4375561"/>
            <a:ext cx="484302" cy="10363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45F25E6F-2453-46B7-98DB-70FA6ADE2748}"/>
              </a:ext>
            </a:extLst>
          </p:cNvPr>
          <p:cNvCxnSpPr>
            <a:cxnSpLocks/>
          </p:cNvCxnSpPr>
          <p:nvPr/>
        </p:nvCxnSpPr>
        <p:spPr>
          <a:xfrm flipH="1">
            <a:off x="5649610" y="5239981"/>
            <a:ext cx="483906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19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7966554" y="3382764"/>
            <a:ext cx="2790713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 заказчика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66553" y="3894877"/>
            <a:ext cx="279071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родственники сотрудника заказчика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66553" y="4653212"/>
            <a:ext cx="2790714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с которыми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личная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 заказчика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4176" y="3552041"/>
            <a:ext cx="3601234" cy="15388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подарков или иных благ (бесплатных услуг, скидок, ссуд, оплаты развлечений, отдыха, транспортных расходов и т.д.) 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1D33F7-8A90-476B-84F4-7CE26D4D0A69}"/>
              </a:ext>
            </a:extLst>
          </p:cNvPr>
          <p:cNvSpPr txBox="1"/>
          <p:nvPr/>
        </p:nvSpPr>
        <p:spPr>
          <a:xfrm>
            <a:off x="626307" y="194176"/>
            <a:ext cx="10939382" cy="92752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ситуации, содержащие признаки наличия личной заинтересованности, которая приводит или может привести к конфликту интересов при осуществлении закупок товаров, работ и услуг для обеспечения государственных и муниципальных нужд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1AB0D4F-B696-4C90-9E23-1AAB0BAAB749}"/>
              </a:ext>
            </a:extLst>
          </p:cNvPr>
          <p:cNvSpPr/>
          <p:nvPr/>
        </p:nvSpPr>
        <p:spPr>
          <a:xfrm>
            <a:off x="7966553" y="1297486"/>
            <a:ext cx="3599135" cy="15250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(аукционная, котировочная) комиссия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71DB9C9A-380E-4089-92D1-CC137B11BB78}"/>
              </a:ext>
            </a:extLst>
          </p:cNvPr>
          <p:cNvSpPr/>
          <p:nvPr/>
        </p:nvSpPr>
        <p:spPr>
          <a:xfrm>
            <a:off x="626307" y="1297485"/>
            <a:ext cx="3062609" cy="14645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Физическое/юридическое лицо, участвующее в конкурсных процедурах или с которым заключен государственный контракт</a:t>
            </a:r>
            <a:endParaRPr lang="ru-RU" dirty="0"/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3D785014-33B2-489F-9152-EA746031C676}"/>
              </a:ext>
            </a:extLst>
          </p:cNvPr>
          <p:cNvCxnSpPr>
            <a:cxnSpLocks/>
          </p:cNvCxnSpPr>
          <p:nvPr/>
        </p:nvCxnSpPr>
        <p:spPr>
          <a:xfrm flipH="1">
            <a:off x="10828751" y="3540707"/>
            <a:ext cx="281836" cy="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C2FD4E59-7065-4E98-9B27-A950DB9B2408}"/>
              </a:ext>
            </a:extLst>
          </p:cNvPr>
          <p:cNvCxnSpPr>
            <a:cxnSpLocks/>
          </p:cNvCxnSpPr>
          <p:nvPr/>
        </p:nvCxnSpPr>
        <p:spPr>
          <a:xfrm flipH="1">
            <a:off x="10806831" y="4129414"/>
            <a:ext cx="281836" cy="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0C1D9375-65EC-4875-8B0F-8AB14480C6CD}"/>
              </a:ext>
            </a:extLst>
          </p:cNvPr>
          <p:cNvCxnSpPr>
            <a:cxnSpLocks/>
          </p:cNvCxnSpPr>
          <p:nvPr/>
        </p:nvCxnSpPr>
        <p:spPr>
          <a:xfrm flipH="1">
            <a:off x="10828751" y="5096005"/>
            <a:ext cx="281836" cy="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5B3C97EE-6030-4008-831B-6A9682E785C8}"/>
              </a:ext>
            </a:extLst>
          </p:cNvPr>
          <p:cNvCxnSpPr>
            <a:cxnSpLocks/>
          </p:cNvCxnSpPr>
          <p:nvPr/>
        </p:nvCxnSpPr>
        <p:spPr>
          <a:xfrm>
            <a:off x="11110587" y="2822523"/>
            <a:ext cx="0" cy="2258468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118B9F88-AFC1-411F-B266-D5A634F1996F}"/>
              </a:ext>
            </a:extLst>
          </p:cNvPr>
          <p:cNvCxnSpPr>
            <a:cxnSpLocks/>
          </p:cNvCxnSpPr>
          <p:nvPr/>
        </p:nvCxnSpPr>
        <p:spPr>
          <a:xfrm flipV="1">
            <a:off x="2013196" y="2822524"/>
            <a:ext cx="0" cy="1408669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A743C670-9607-4855-8B1B-8F6D23D9393C}"/>
              </a:ext>
            </a:extLst>
          </p:cNvPr>
          <p:cNvCxnSpPr>
            <a:cxnSpLocks/>
          </p:cNvCxnSpPr>
          <p:nvPr/>
        </p:nvCxnSpPr>
        <p:spPr>
          <a:xfrm flipH="1">
            <a:off x="1996154" y="4231193"/>
            <a:ext cx="1767917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1E4A7E56-A3E4-468F-93CC-3826A5EFDFA6}"/>
              </a:ext>
            </a:extLst>
          </p:cNvPr>
          <p:cNvCxnSpPr>
            <a:cxnSpLocks/>
          </p:cNvCxnSpPr>
          <p:nvPr/>
        </p:nvCxnSpPr>
        <p:spPr>
          <a:xfrm flipH="1">
            <a:off x="7415410" y="3638294"/>
            <a:ext cx="500700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76DAF8D5-B543-4A8B-A649-D8ECACABCDAB}"/>
              </a:ext>
            </a:extLst>
          </p:cNvPr>
          <p:cNvCxnSpPr>
            <a:cxnSpLocks/>
          </p:cNvCxnSpPr>
          <p:nvPr/>
        </p:nvCxnSpPr>
        <p:spPr>
          <a:xfrm flipH="1">
            <a:off x="7415410" y="4767724"/>
            <a:ext cx="500700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C84B80C4-A3A9-4C47-9722-03600C9A3AFF}"/>
              </a:ext>
            </a:extLst>
          </p:cNvPr>
          <p:cNvCxnSpPr>
            <a:cxnSpLocks/>
          </p:cNvCxnSpPr>
          <p:nvPr/>
        </p:nvCxnSpPr>
        <p:spPr>
          <a:xfrm flipH="1">
            <a:off x="7415410" y="4231193"/>
            <a:ext cx="500700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42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88721" y="428266"/>
            <a:ext cx="11130276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«конфликт интересов» в законодательстве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1350" y="2745323"/>
            <a:ext cx="11130276" cy="9185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целей антикоррупционного законодательства используется понятие «конфликт интересов», установленное в Федеральном законе № 273-ФЗ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1350" y="1415442"/>
            <a:ext cx="11067645" cy="110855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разделять понятия «конфликт интересов» в Федеральном законе № 273-ФЗ от 25.12.2008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противодействии коррупции» (далее – Закон № 273-ФЗ) и в Федеральном законе от 05.04.2013 № 44-ФЗ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контрактной системе в сфере закупок товаров, работ, услуг для обеспечения государственных и муниципальных нужд» (далее – Закон № 44-ФЗ)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07721" y="3925344"/>
            <a:ext cx="11011276" cy="8595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 выявлению личной заинтересованности при осуществлении закупочной деятельности проводят антикоррупционные подразделения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07721" y="5030455"/>
            <a:ext cx="11011275" cy="6413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устанавливать факт распространения статей 10 и 11 Федерального закона № 273-ФЗ на конкретных работников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8768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90420" cy="496016"/>
          </a:xfrm>
          <a:ln>
            <a:solidFill>
              <a:srgbClr val="0070C0"/>
            </a:solidFill>
          </a:ln>
        </p:spPr>
        <p:txBody>
          <a:bodyPr rtlCol="0" anchor="ctr"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конфликта интересов со стороны заказчика</a:t>
            </a:r>
          </a:p>
        </p:txBody>
      </p:sp>
      <p:sp>
        <p:nvSpPr>
          <p:cNvPr id="38" name="Объект 17"/>
          <p:cNvSpPr txBox="1">
            <a:spLocks/>
          </p:cNvSpPr>
          <p:nvPr/>
        </p:nvSpPr>
        <p:spPr>
          <a:xfrm>
            <a:off x="521207" y="1493241"/>
            <a:ext cx="3364993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CCCAF5B-DE61-4A04-80C1-06756024EDC1}"/>
              </a:ext>
            </a:extLst>
          </p:cNvPr>
          <p:cNvSpPr/>
          <p:nvPr/>
        </p:nvSpPr>
        <p:spPr>
          <a:xfrm>
            <a:off x="4611855" y="1337870"/>
            <a:ext cx="2324559" cy="8152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0122C00-504A-4C71-A368-CB7BA2B413B8}"/>
              </a:ext>
            </a:extLst>
          </p:cNvPr>
          <p:cNvSpPr/>
          <p:nvPr/>
        </p:nvSpPr>
        <p:spPr>
          <a:xfrm>
            <a:off x="521208" y="2617940"/>
            <a:ext cx="377522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Заказчика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B1D624-9F0A-4040-92EB-46751D6B1475}"/>
              </a:ext>
            </a:extLst>
          </p:cNvPr>
          <p:cNvSpPr/>
          <p:nvPr/>
        </p:nvSpPr>
        <p:spPr>
          <a:xfrm>
            <a:off x="602107" y="3612789"/>
            <a:ext cx="361352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контрактной службы Заказчика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40547A-FC98-410A-9530-F72C23263B02}"/>
              </a:ext>
            </a:extLst>
          </p:cNvPr>
          <p:cNvSpPr/>
          <p:nvPr/>
        </p:nvSpPr>
        <p:spPr>
          <a:xfrm rot="10800000" flipV="1">
            <a:off x="7271614" y="2551219"/>
            <a:ext cx="434000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Контрактный управляющий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DE66B6E-2114-4408-B29F-95983504E8C3}"/>
              </a:ext>
            </a:extLst>
          </p:cNvPr>
          <p:cNvSpPr/>
          <p:nvPr/>
        </p:nvSpPr>
        <p:spPr>
          <a:xfrm>
            <a:off x="7335682" y="3597583"/>
            <a:ext cx="421187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комиссии по осуществлению закупок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4A15D36-3F83-4E91-88AB-D2B0B24E680C}"/>
              </a:ext>
            </a:extLst>
          </p:cNvPr>
          <p:cNvSpPr/>
          <p:nvPr/>
        </p:nvSpPr>
        <p:spPr>
          <a:xfrm>
            <a:off x="4215627" y="4704883"/>
            <a:ext cx="3364994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должностные лица, непосредственно участвующие в закупках и способные повлиять  на процедуры закупки и ее результат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7AC67BFF-891D-475D-B6C2-11E58C45B57B}"/>
              </a:ext>
            </a:extLst>
          </p:cNvPr>
          <p:cNvCxnSpPr>
            <a:cxnSpLocks/>
          </p:cNvCxnSpPr>
          <p:nvPr/>
        </p:nvCxnSpPr>
        <p:spPr>
          <a:xfrm flipH="1">
            <a:off x="2273475" y="1636144"/>
            <a:ext cx="2126293" cy="855527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AB2E6043-2E8A-4F16-AAA4-D66578410316}"/>
              </a:ext>
            </a:extLst>
          </p:cNvPr>
          <p:cNvCxnSpPr>
            <a:cxnSpLocks/>
          </p:cNvCxnSpPr>
          <p:nvPr/>
        </p:nvCxnSpPr>
        <p:spPr>
          <a:xfrm>
            <a:off x="7039627" y="1636144"/>
            <a:ext cx="2401990" cy="855527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5DECC132-064B-4A28-A145-36CECF2FB9B1}"/>
              </a:ext>
            </a:extLst>
          </p:cNvPr>
          <p:cNvCxnSpPr>
            <a:cxnSpLocks/>
          </p:cNvCxnSpPr>
          <p:nvPr/>
        </p:nvCxnSpPr>
        <p:spPr>
          <a:xfrm>
            <a:off x="6549026" y="2313358"/>
            <a:ext cx="789030" cy="123567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78DF704F-76CC-4A36-A8C2-64A8D64440CE}"/>
              </a:ext>
            </a:extLst>
          </p:cNvPr>
          <p:cNvCxnSpPr>
            <a:cxnSpLocks/>
          </p:cNvCxnSpPr>
          <p:nvPr/>
        </p:nvCxnSpPr>
        <p:spPr>
          <a:xfrm>
            <a:off x="5774134" y="2313358"/>
            <a:ext cx="0" cy="2347394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AB685DB4-DDED-4B2F-B0BA-1231092FDF74}"/>
              </a:ext>
            </a:extLst>
          </p:cNvPr>
          <p:cNvCxnSpPr>
            <a:cxnSpLocks/>
          </p:cNvCxnSpPr>
          <p:nvPr/>
        </p:nvCxnSpPr>
        <p:spPr>
          <a:xfrm flipH="1">
            <a:off x="4135216" y="2313358"/>
            <a:ext cx="893986" cy="11824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BEA8D-9A76-4C48-A2E8-0C275BF59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563670"/>
            <a:ext cx="11046579" cy="524465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конфликта интересов со стороны участников закупки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31A18A1-A8CD-4A7A-972C-35EDB5B8CB75}"/>
              </a:ext>
            </a:extLst>
          </p:cNvPr>
          <p:cNvSpPr txBox="1">
            <a:spLocks/>
          </p:cNvSpPr>
          <p:nvPr/>
        </p:nvSpPr>
        <p:spPr>
          <a:xfrm>
            <a:off x="559856" y="1980887"/>
            <a:ext cx="2739416" cy="14550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Единоличный исполнительный орган общества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80DE613-24BF-4381-9C01-49DC151D61AC}"/>
              </a:ext>
            </a:extLst>
          </p:cNvPr>
          <p:cNvSpPr txBox="1">
            <a:spLocks/>
          </p:cNvSpPr>
          <p:nvPr/>
        </p:nvSpPr>
        <p:spPr>
          <a:xfrm>
            <a:off x="559856" y="4867257"/>
            <a:ext cx="2829429" cy="9382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коллегиального исполнительного органа организации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639A74F-BCBE-48A4-A61C-91D90D2B3ABB}"/>
              </a:ext>
            </a:extLst>
          </p:cNvPr>
          <p:cNvSpPr txBox="1">
            <a:spLocks/>
          </p:cNvSpPr>
          <p:nvPr/>
        </p:nvSpPr>
        <p:spPr>
          <a:xfrm>
            <a:off x="3842577" y="1291316"/>
            <a:ext cx="4145908" cy="64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закупки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F302E3C-DF62-48DE-9E66-508568DF257E}"/>
              </a:ext>
            </a:extLst>
          </p:cNvPr>
          <p:cNvSpPr txBox="1">
            <a:spLocks/>
          </p:cNvSpPr>
          <p:nvPr/>
        </p:nvSpPr>
        <p:spPr>
          <a:xfrm>
            <a:off x="4122057" y="2423886"/>
            <a:ext cx="3688550" cy="2502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Выгодоприобретатели (физические лица, владеющие напрямую или косвенно (через юридическое лицо (лица) более чем 10% голосующих акций общества либо долей, превышающей 10% в уставном капитале общества)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EBFE65B-E6B7-469F-BDC1-60368A02DAD4}"/>
              </a:ext>
            </a:extLst>
          </p:cNvPr>
          <p:cNvSpPr txBox="1">
            <a:spLocks/>
          </p:cNvSpPr>
          <p:nvPr/>
        </p:nvSpPr>
        <p:spPr>
          <a:xfrm>
            <a:off x="8675179" y="1974739"/>
            <a:ext cx="2956965" cy="15916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учреждения или унитарного предприятия (директор, генеральный директор)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06B56F-C3FB-4DFA-B090-29DE4CAE4BF2}"/>
              </a:ext>
            </a:extLst>
          </p:cNvPr>
          <p:cNvSpPr txBox="1">
            <a:spLocks/>
          </p:cNvSpPr>
          <p:nvPr/>
        </p:nvSpPr>
        <p:spPr>
          <a:xfrm>
            <a:off x="8500654" y="4926605"/>
            <a:ext cx="3131490" cy="960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органы управления юридических лиц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85970E95-A474-4F2E-B315-2D1C2811A7EE}"/>
              </a:ext>
            </a:extLst>
          </p:cNvPr>
          <p:cNvSpPr txBox="1">
            <a:spLocks/>
          </p:cNvSpPr>
          <p:nvPr/>
        </p:nvSpPr>
        <p:spPr>
          <a:xfrm>
            <a:off x="3602227" y="5023266"/>
            <a:ext cx="4633636" cy="13831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участники закупок, в том числе индивидуальные предприниматели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977A27CB-4407-4885-860D-B84F6014E1A1}"/>
              </a:ext>
            </a:extLst>
          </p:cNvPr>
          <p:cNvCxnSpPr>
            <a:cxnSpLocks/>
          </p:cNvCxnSpPr>
          <p:nvPr/>
        </p:nvCxnSpPr>
        <p:spPr>
          <a:xfrm flipH="1">
            <a:off x="1994620" y="1584567"/>
            <a:ext cx="1783919" cy="34682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04B442B1-261B-423A-AA85-017D20A9CB62}"/>
              </a:ext>
            </a:extLst>
          </p:cNvPr>
          <p:cNvCxnSpPr>
            <a:cxnSpLocks/>
          </p:cNvCxnSpPr>
          <p:nvPr/>
        </p:nvCxnSpPr>
        <p:spPr>
          <a:xfrm flipH="1">
            <a:off x="3822838" y="1974739"/>
            <a:ext cx="143940" cy="2951866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DEA4061-9C91-41DC-8ACB-974188DE8E0B}"/>
              </a:ext>
            </a:extLst>
          </p:cNvPr>
          <p:cNvCxnSpPr>
            <a:cxnSpLocks/>
          </p:cNvCxnSpPr>
          <p:nvPr/>
        </p:nvCxnSpPr>
        <p:spPr>
          <a:xfrm flipH="1">
            <a:off x="3029904" y="1611356"/>
            <a:ext cx="792934" cy="320641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9508BC23-934F-4631-B1BD-761FC527EEA9}"/>
              </a:ext>
            </a:extLst>
          </p:cNvPr>
          <p:cNvCxnSpPr>
            <a:cxnSpLocks/>
          </p:cNvCxnSpPr>
          <p:nvPr/>
        </p:nvCxnSpPr>
        <p:spPr>
          <a:xfrm>
            <a:off x="5966332" y="1974739"/>
            <a:ext cx="0" cy="400093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8EAC856A-8B12-4F3C-B935-4D74C6D2ABF2}"/>
              </a:ext>
            </a:extLst>
          </p:cNvPr>
          <p:cNvCxnSpPr>
            <a:cxnSpLocks/>
          </p:cNvCxnSpPr>
          <p:nvPr/>
        </p:nvCxnSpPr>
        <p:spPr>
          <a:xfrm>
            <a:off x="8076740" y="1616584"/>
            <a:ext cx="2076921" cy="23100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4B8CFECE-D036-4F47-8B35-880BA4C16B89}"/>
              </a:ext>
            </a:extLst>
          </p:cNvPr>
          <p:cNvCxnSpPr>
            <a:cxnSpLocks/>
          </p:cNvCxnSpPr>
          <p:nvPr/>
        </p:nvCxnSpPr>
        <p:spPr>
          <a:xfrm>
            <a:off x="8047551" y="1660129"/>
            <a:ext cx="897608" cy="3157637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98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22FB2-28CF-40BC-9901-33DDBD46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5"/>
            <a:ext cx="11215522" cy="651539"/>
          </a:xfrm>
          <a:ln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интересов между участником закупки и заказчиком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D68BD8-1D7F-4585-BC84-BF908928F39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3838" y="2610169"/>
            <a:ext cx="2291441" cy="1817225"/>
          </a:xfr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EF57135-92B9-4538-AF72-581BA01A7960}"/>
              </a:ext>
            </a:extLst>
          </p:cNvPr>
          <p:cNvSpPr/>
          <p:nvPr/>
        </p:nvSpPr>
        <p:spPr>
          <a:xfrm>
            <a:off x="3358587" y="3282611"/>
            <a:ext cx="5474826" cy="1053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близкими родственниками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2DC0E10-8147-4BFD-9E53-20AF2E9F2DC4}"/>
              </a:ext>
            </a:extLst>
          </p:cNvPr>
          <p:cNvSpPr/>
          <p:nvPr/>
        </p:nvSpPr>
        <p:spPr>
          <a:xfrm>
            <a:off x="3391555" y="4933193"/>
            <a:ext cx="5474826" cy="1053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Усыновителями или усыновленными</a:t>
            </a: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73667C1C-B279-4F5C-AA3A-9334C1E08D55}"/>
              </a:ext>
            </a:extLst>
          </p:cNvPr>
          <p:cNvSpPr txBox="1">
            <a:spLocks/>
          </p:cNvSpPr>
          <p:nvPr/>
        </p:nvSpPr>
        <p:spPr>
          <a:xfrm>
            <a:off x="9316721" y="2610169"/>
            <a:ext cx="2199190" cy="181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закупки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324BB60-CC8B-40D5-B191-8F6A3385208B}"/>
              </a:ext>
            </a:extLst>
          </p:cNvPr>
          <p:cNvSpPr/>
          <p:nvPr/>
        </p:nvSpPr>
        <p:spPr>
          <a:xfrm>
            <a:off x="3358587" y="1632029"/>
            <a:ext cx="5474826" cy="1053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 в браке</a:t>
            </a:r>
          </a:p>
        </p:txBody>
      </p:sp>
    </p:spTree>
    <p:extLst>
      <p:ext uri="{BB962C8B-B14F-4D97-AF65-F5344CB8AC3E}">
        <p14:creationId xmlns:p14="http://schemas.microsoft.com/office/powerpoint/2010/main" val="46278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21212" y="531336"/>
            <a:ext cx="11039329" cy="400093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принципы построения антикоррупционной работы в закупках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4438" y="2920861"/>
            <a:ext cx="11033474" cy="628065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Работа, направленная на выявление личной заинтересованности, должна осуществляться с учетом фактических возможностей органа (организации)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21212" y="4236882"/>
            <a:ext cx="5094925" cy="740742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профилактические мероприятия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489963" y="4262878"/>
            <a:ext cx="5167949" cy="740742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Аналитические мероприятия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53856" y="5583734"/>
            <a:ext cx="11004056" cy="628065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определить ответственного служащего (работника)</a:t>
            </a:r>
          </a:p>
          <a:p>
            <a:pPr algn="ctr"/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локальная специализация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D564B9C-223F-412C-B743-74A4A3A545B2}"/>
              </a:ext>
            </a:extLst>
          </p:cNvPr>
          <p:cNvSpPr/>
          <p:nvPr/>
        </p:nvSpPr>
        <p:spPr>
          <a:xfrm>
            <a:off x="624438" y="1464048"/>
            <a:ext cx="2545493" cy="958297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законности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534EB65-D9AB-4AA3-AC5C-3FBCB10B22F8}"/>
              </a:ext>
            </a:extLst>
          </p:cNvPr>
          <p:cNvSpPr/>
          <p:nvPr/>
        </p:nvSpPr>
        <p:spPr>
          <a:xfrm>
            <a:off x="4390036" y="1464048"/>
            <a:ext cx="2914161" cy="971695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результативности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E34E87B-1CCB-41F6-84FE-048EFE40ADC3}"/>
              </a:ext>
            </a:extLst>
          </p:cNvPr>
          <p:cNvSpPr/>
          <p:nvPr/>
        </p:nvSpPr>
        <p:spPr>
          <a:xfrm>
            <a:off x="8743752" y="1429945"/>
            <a:ext cx="2914160" cy="958298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учета ресурсов</a:t>
            </a:r>
          </a:p>
        </p:txBody>
      </p:sp>
      <p:sp>
        <p:nvSpPr>
          <p:cNvPr id="10" name="Стрелка: влево 9">
            <a:extLst>
              <a:ext uri="{FF2B5EF4-FFF2-40B4-BE49-F238E27FC236}">
                <a16:creationId xmlns:a16="http://schemas.microsoft.com/office/drawing/2014/main" id="{06B86F87-A3B0-4AF3-BCE6-AF4D6F0D0FB3}"/>
              </a:ext>
            </a:extLst>
          </p:cNvPr>
          <p:cNvSpPr/>
          <p:nvPr/>
        </p:nvSpPr>
        <p:spPr>
          <a:xfrm rot="19259332">
            <a:off x="2982632" y="3752954"/>
            <a:ext cx="640905" cy="285151"/>
          </a:xfrm>
          <a:prstGeom prst="left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: влево 26">
            <a:extLst>
              <a:ext uri="{FF2B5EF4-FFF2-40B4-BE49-F238E27FC236}">
                <a16:creationId xmlns:a16="http://schemas.microsoft.com/office/drawing/2014/main" id="{F8AED66E-B1E0-4555-952B-5DDEF668C54E}"/>
              </a:ext>
            </a:extLst>
          </p:cNvPr>
          <p:cNvSpPr/>
          <p:nvPr/>
        </p:nvSpPr>
        <p:spPr>
          <a:xfrm rot="13558222">
            <a:off x="7752258" y="3752904"/>
            <a:ext cx="631801" cy="287335"/>
          </a:xfrm>
          <a:prstGeom prst="left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верх-вниз 11">
            <a:extLst>
              <a:ext uri="{FF2B5EF4-FFF2-40B4-BE49-F238E27FC236}">
                <a16:creationId xmlns:a16="http://schemas.microsoft.com/office/drawing/2014/main" id="{9846B362-8FD6-4ABA-9344-6BACA31A219E}"/>
              </a:ext>
            </a:extLst>
          </p:cNvPr>
          <p:cNvSpPr/>
          <p:nvPr/>
        </p:nvSpPr>
        <p:spPr>
          <a:xfrm>
            <a:off x="5529649" y="2565852"/>
            <a:ext cx="172994" cy="270024"/>
          </a:xfrm>
          <a:prstGeom prst="upDown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93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51542" y="290416"/>
            <a:ext cx="11088915" cy="400093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профилактические мероприятия по выявлению личной заинтересованности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76232" y="2414400"/>
            <a:ext cx="11064216" cy="723631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Налаживание оптимальной коммуникаций в органе (организации)</a:t>
            </a:r>
            <a:endParaRPr lang="ru-RU" sz="1800" b="1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1543" y="1462983"/>
            <a:ext cx="11088914" cy="767456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ответственного служащего (работника)</a:t>
            </a: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 flipH="1">
            <a:off x="2430417" y="3147177"/>
            <a:ext cx="2" cy="2302153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430419" y="3411237"/>
            <a:ext cx="33337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430418" y="3851305"/>
            <a:ext cx="33337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430418" y="4269449"/>
            <a:ext cx="33337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430417" y="4802723"/>
            <a:ext cx="33337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819399" y="3186695"/>
            <a:ext cx="7959246" cy="383686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порядок (телефонная связь, электронная почта и проч.)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819399" y="3699879"/>
            <a:ext cx="7959240" cy="331426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порядок (служебная переписка)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819399" y="4160803"/>
            <a:ext cx="7959234" cy="331426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Ежегодные (чаще) консультативно-методические совещания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819399" y="4621727"/>
            <a:ext cx="7959230" cy="360996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типовых ситуаций личной заинтересованности в закупках</a:t>
            </a:r>
            <a:endParaRPr lang="ru-RU" sz="16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13A2BF8-2B57-47E0-B1EF-D73F3834A7E2}"/>
              </a:ext>
            </a:extLst>
          </p:cNvPr>
          <p:cNvSpPr/>
          <p:nvPr/>
        </p:nvSpPr>
        <p:spPr>
          <a:xfrm>
            <a:off x="2819399" y="5160744"/>
            <a:ext cx="7959230" cy="584775"/>
          </a:xfrm>
          <a:prstGeom prst="rect">
            <a:avLst/>
          </a:prstGeom>
          <a:ln w="952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служащих (работников) о практике привлечения к ответственности, в т.ч. в рамках органа (организации)</a:t>
            </a:r>
            <a:endParaRPr lang="ru-RU" sz="16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45983158-D7EE-41DB-99F1-6427C0DA4F0D}"/>
              </a:ext>
            </a:extLst>
          </p:cNvPr>
          <p:cNvCxnSpPr>
            <a:cxnSpLocks/>
          </p:cNvCxnSpPr>
          <p:nvPr/>
        </p:nvCxnSpPr>
        <p:spPr>
          <a:xfrm>
            <a:off x="2430417" y="5455572"/>
            <a:ext cx="33337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889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88515" y="576930"/>
            <a:ext cx="11116066" cy="400110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мероприятия по выявлению личной заинтересованности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88515" y="1600992"/>
            <a:ext cx="11116063" cy="551658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критериев выбора закупок для анализа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86415" y="2911557"/>
            <a:ext cx="8285970" cy="321741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коррупционная емкость сферы</a:t>
            </a:r>
            <a:endParaRPr lang="ru-RU" sz="18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7733" y="2258769"/>
            <a:ext cx="8254639" cy="567289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НМЦК, цена контракта с единственным поставщиком, начальная сумма одной единицы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486415" y="3414041"/>
            <a:ext cx="8285970" cy="282384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частота заключения контракта с одним и тем же лицом</a:t>
            </a:r>
            <a:endParaRPr lang="ru-RU" sz="18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8D4749CB-482A-4D2D-A285-F2B688B87C26}"/>
              </a:ext>
            </a:extLst>
          </p:cNvPr>
          <p:cNvCxnSpPr/>
          <p:nvPr/>
        </p:nvCxnSpPr>
        <p:spPr>
          <a:xfrm>
            <a:off x="2104656" y="2441873"/>
            <a:ext cx="33337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1A6A0EF6-BE65-49DA-BC63-80942C66F51D}"/>
              </a:ext>
            </a:extLst>
          </p:cNvPr>
          <p:cNvCxnSpPr/>
          <p:nvPr/>
        </p:nvCxnSpPr>
        <p:spPr>
          <a:xfrm>
            <a:off x="2104656" y="3065462"/>
            <a:ext cx="33337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92AB5995-B9B4-4C0E-8712-A3EDCD8B0877}"/>
              </a:ext>
            </a:extLst>
          </p:cNvPr>
          <p:cNvCxnSpPr/>
          <p:nvPr/>
        </p:nvCxnSpPr>
        <p:spPr>
          <a:xfrm>
            <a:off x="2104656" y="3532287"/>
            <a:ext cx="33337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73806B49-4A18-4075-8E38-5183217F61AF}"/>
              </a:ext>
            </a:extLst>
          </p:cNvPr>
          <p:cNvCxnSpPr>
            <a:cxnSpLocks/>
          </p:cNvCxnSpPr>
          <p:nvPr/>
        </p:nvCxnSpPr>
        <p:spPr>
          <a:xfrm>
            <a:off x="2104656" y="2171332"/>
            <a:ext cx="0" cy="136095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5F7DE97-7600-4BE6-8B81-87499F83D9F0}"/>
              </a:ext>
            </a:extLst>
          </p:cNvPr>
          <p:cNvSpPr txBox="1"/>
          <p:nvPr/>
        </p:nvSpPr>
        <p:spPr>
          <a:xfrm>
            <a:off x="513567" y="3971585"/>
            <a:ext cx="11091001" cy="369332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«профиля» служащего (работника)</a:t>
            </a:r>
          </a:p>
        </p:txBody>
      </p:sp>
    </p:spTree>
    <p:extLst>
      <p:ext uri="{BB962C8B-B14F-4D97-AF65-F5344CB8AC3E}">
        <p14:creationId xmlns:p14="http://schemas.microsoft.com/office/powerpoint/2010/main" val="3782346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1371601"/>
            <a:ext cx="4197096" cy="269304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ctr"/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аффилированности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должностных лиц заказчика и участника закупок;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информации о цепочках собственников участников закупок;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поиск прямых и вероятных связей между физическим и/или юридическими лицами;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поиск компаний под управлением родственников руководителей и учредителей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71604" y="1901621"/>
            <a:ext cx="3083345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помогающие проводить аналитические мероприятия по выявлению личной заинтересованности 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8398701" y="1947798"/>
            <a:ext cx="338203" cy="1183710"/>
          </a:xfrm>
          <a:prstGeom prst="rightBrac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902992" y="1778510"/>
            <a:ext cx="284378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«Контур-Фокус», «СПАРК»,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СБиС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Контрагенты», другие аналогичные программные комплексы;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интернет-сервис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Rusprofile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https://www.rusprofile.ru/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377533"/>
            <a:ext cx="11060975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мероприятия по выявлению личной заинтересованности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1217BD3-E7E5-4672-A5B8-73EAE474607F}"/>
              </a:ext>
            </a:extLst>
          </p:cNvPr>
          <p:cNvSpPr/>
          <p:nvPr/>
        </p:nvSpPr>
        <p:spPr>
          <a:xfrm>
            <a:off x="5790767" y="4219128"/>
            <a:ext cx="5956008" cy="181588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и заместители руководителя заказчика;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контрактные управляющие и сотрудники контрактной службы заказчика;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комиссий заказчика (конкурсной, аукционной, котировочной, приемочной);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служащие и работники заказчика, непосредственно участвующие в осуществлении  конкретных закупок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8F2F628-C41E-4778-9BEA-6A7AF13A4C26}"/>
              </a:ext>
            </a:extLst>
          </p:cNvPr>
          <p:cNvSpPr/>
          <p:nvPr/>
        </p:nvSpPr>
        <p:spPr>
          <a:xfrm>
            <a:off x="742167" y="4465349"/>
            <a:ext cx="4197096" cy="132343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которых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проводить аналитические мероприятия по выявлению личной заинтересованности</a:t>
            </a:r>
          </a:p>
        </p:txBody>
      </p:sp>
      <p:sp>
        <p:nvSpPr>
          <p:cNvPr id="17" name="Правая фигурная скобка 16">
            <a:extLst>
              <a:ext uri="{FF2B5EF4-FFF2-40B4-BE49-F238E27FC236}">
                <a16:creationId xmlns:a16="http://schemas.microsoft.com/office/drawing/2014/main" id="{C9F514D7-4C42-4647-9CD0-C1C1FF017B11}"/>
              </a:ext>
            </a:extLst>
          </p:cNvPr>
          <p:cNvSpPr/>
          <p:nvPr/>
        </p:nvSpPr>
        <p:spPr>
          <a:xfrm>
            <a:off x="5171604" y="4595627"/>
            <a:ext cx="490160" cy="1003508"/>
          </a:xfrm>
          <a:prstGeom prst="rightBrac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92CB20-F1CF-4817-8DFF-BA4F715B8D9C}"/>
              </a:ext>
            </a:extLst>
          </p:cNvPr>
          <p:cNvSpPr txBox="1"/>
          <p:nvPr/>
        </p:nvSpPr>
        <p:spPr>
          <a:xfrm>
            <a:off x="685799" y="804010"/>
            <a:ext cx="11060975" cy="369332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«профиля» служащего (работника)</a:t>
            </a:r>
          </a:p>
        </p:txBody>
      </p:sp>
    </p:spTree>
    <p:extLst>
      <p:ext uri="{BB962C8B-B14F-4D97-AF65-F5344CB8AC3E}">
        <p14:creationId xmlns:p14="http://schemas.microsoft.com/office/powerpoint/2010/main" val="411392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4_TF10001108" id="{AD03B7F0-D966-4354-AC03-7A90B59AFB51}" vid="{C94E022A-E681-4920-85C8-04125627F5A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{D42345A7-D2E4-421D-9F24-7859A61089DA}tf10001108_win32</Template>
  <TotalTime>713</TotalTime>
  <Words>1636</Words>
  <Application>Microsoft Office PowerPoint</Application>
  <PresentationFormat>Широкоэкранный</PresentationFormat>
  <Paragraphs>168</Paragraphs>
  <Slides>18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Segoe UI</vt:lpstr>
      <vt:lpstr>Segoe UI Light</vt:lpstr>
      <vt:lpstr>Times New Roman</vt:lpstr>
      <vt:lpstr>WelcomeDoc</vt:lpstr>
      <vt:lpstr>Совершенствование мер по противодействию коррупции при осуществлении закупок товаров, работ и услуг для обеспечения государственных и муниципальных нужд</vt:lpstr>
      <vt:lpstr>Презентация PowerPoint</vt:lpstr>
      <vt:lpstr>Субъекты конфликта интересов со стороны заказчика</vt:lpstr>
      <vt:lpstr>Субъекты конфликта интересов со стороны участников закупки</vt:lpstr>
      <vt:lpstr>Конфликт интересов между участником закупки и заказчиком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 в PowerPoint!</dc:title>
  <dc:creator>пк</dc:creator>
  <cp:keywords/>
  <cp:lastModifiedBy>пк</cp:lastModifiedBy>
  <cp:revision>83</cp:revision>
  <dcterms:created xsi:type="dcterms:W3CDTF">2021-09-09T06:29:38Z</dcterms:created>
  <dcterms:modified xsi:type="dcterms:W3CDTF">2021-09-09T18:22:58Z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